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8" r:id="rId4"/>
    <p:sldId id="266" r:id="rId5"/>
    <p:sldId id="262" r:id="rId6"/>
    <p:sldId id="273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700"/>
    <a:srgbClr val="FFCC66"/>
    <a:srgbClr val="996633"/>
    <a:srgbClr val="B3423F"/>
    <a:srgbClr val="E2AC00"/>
    <a:srgbClr val="FFC715"/>
    <a:srgbClr val="DEA900"/>
    <a:srgbClr val="BE4946"/>
    <a:srgbClr val="9E78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2;&#1083;&#1080;&#1085;&#1072;\Downloads\mintu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13511161280908"/>
          <c:y val="0.10130153620415458"/>
          <c:w val="0.51811506987040956"/>
          <c:h val="0.6623567743687216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857-48CA-9621-D11384E049C0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7-48CA-9621-D11384E049C0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57-48CA-9621-D11384E049C0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7-48CA-9621-D11384E049C0}"/>
              </c:ext>
            </c:extLst>
          </c:dPt>
          <c:dLbls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/>
                  </a:pPr>
                  <a:endParaRPr lang="ru-RU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общие!$A$88:$A$91</c:f>
              <c:strCache>
                <c:ptCount val="4"/>
                <c:pt idx="0">
                  <c:v>Отлично </c:v>
                </c:pt>
                <c:pt idx="1">
                  <c:v>Хорошо</c:v>
                </c:pt>
                <c:pt idx="2">
                  <c:v>Удовлетворительно </c:v>
                </c:pt>
                <c:pt idx="3">
                  <c:v>Плохо</c:v>
                </c:pt>
              </c:strCache>
            </c:strRef>
          </c:cat>
          <c:val>
            <c:numRef>
              <c:f>общие!$B$88:$B$91</c:f>
              <c:numCache>
                <c:formatCode>0.0%</c:formatCode>
                <c:ptCount val="4"/>
                <c:pt idx="0">
                  <c:v>0.22100000000000009</c:v>
                </c:pt>
                <c:pt idx="1">
                  <c:v>0.67000000000000381</c:v>
                </c:pt>
                <c:pt idx="2">
                  <c:v>6.6000000000000003E-2</c:v>
                </c:pt>
                <c:pt idx="3">
                  <c:v>4.3000000000000003E-2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3-4BE0-B4DB-8B18C658E07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13942452834926"/>
          <c:y val="0.29205451156152046"/>
          <c:w val="0.28198552896949142"/>
          <c:h val="0.17660887700830855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100" b="1"/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830552960540954E-2"/>
          <c:y val="0.12001605681642739"/>
          <c:w val="0.48591058321099984"/>
          <c:h val="0.686765271988060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71-4DC3-B6B3-45C1D226B53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71-4DC3-B6B3-45C1D226B53E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71-4DC3-B6B3-45C1D226B53E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71-4DC3-B6B3-45C1D226B53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общие!$A$98:$A$101</c:f>
              <c:strCache>
                <c:ptCount val="4"/>
                <c:pt idx="0">
                  <c:v> Всегда следуют требованиям охраны труда</c:v>
                </c:pt>
                <c:pt idx="1">
                  <c:v> Очень редко пренебрегают требованиями безопасности</c:v>
                </c:pt>
                <c:pt idx="2">
                  <c:v>Часто пренебрегают требованиями безопасности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общие!$B$98:$B$101</c:f>
              <c:numCache>
                <c:formatCode>0.0%</c:formatCode>
                <c:ptCount val="4"/>
                <c:pt idx="0">
                  <c:v>0.63000000000000278</c:v>
                </c:pt>
                <c:pt idx="1">
                  <c:v>0.23700000000000004</c:v>
                </c:pt>
                <c:pt idx="2">
                  <c:v>5.1000000000000004E-2</c:v>
                </c:pt>
                <c:pt idx="3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65-4F2A-B100-110CBC86015E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vert="horz"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-5.839231598672291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24-4D8F-8223-1582AB250532}"/>
                </c:ext>
              </c:extLst>
            </c:dLbl>
            <c:dLbl>
              <c:idx val="1"/>
              <c:layout>
                <c:manualLayout>
                  <c:x val="-9.623918745959861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24-4D8F-8223-1582AB250532}"/>
                </c:ext>
              </c:extLst>
            </c:dLbl>
            <c:dLbl>
              <c:idx val="2"/>
              <c:layout>
                <c:manualLayout>
                  <c:x val="-0.10272722256923492"/>
                  <c:y val="8.1353762152582964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24-4D8F-8223-1582AB250532}"/>
                </c:ext>
              </c:extLst>
            </c:dLbl>
            <c:dLbl>
              <c:idx val="3"/>
              <c:layout>
                <c:manualLayout>
                  <c:x val="-0.15571284263126131"/>
                  <c:y val="4.43752919771919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24-4D8F-8223-1582AB250532}"/>
                </c:ext>
              </c:extLst>
            </c:dLbl>
            <c:dLbl>
              <c:idx val="4"/>
              <c:layout>
                <c:manualLayout>
                  <c:x val="-0.17625828714510819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24-4D8F-8223-1582AB250532}"/>
                </c:ext>
              </c:extLst>
            </c:dLbl>
            <c:dLbl>
              <c:idx val="5"/>
              <c:layout>
                <c:manualLayout>
                  <c:x val="-0.15030614670656456"/>
                  <c:y val="-2.21876459885959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24-4D8F-8223-1582AB250532}"/>
                </c:ext>
              </c:extLst>
            </c:dLbl>
            <c:dLbl>
              <c:idx val="6"/>
              <c:layout>
                <c:manualLayout>
                  <c:x val="-0.1903156965493189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24-4D8F-8223-1582AB250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rgbClr val="002060"/>
                    </a:solidFill>
                    <a:latin typeface="+mn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общие!$A$107:$A$113</c:f>
              <c:strCache>
                <c:ptCount val="7"/>
                <c:pt idx="0">
                  <c:v>Все нарушают требования, поэтому нет смысла их соблюдать отдельным работникам</c:v>
                </c:pt>
                <c:pt idx="1">
                  <c:v>Правила и требования к безопасному выполнению работы непонятны и не соответствуют практике</c:v>
                </c:pt>
                <c:pt idx="2">
                  <c:v>Желание перевыполнить план и получить премию, даже если это влечет нарушение требований охраны труда</c:v>
                </c:pt>
                <c:pt idx="3">
                  <c:v>Не всегда знают, как надо работать безопасно</c:v>
                </c:pt>
                <c:pt idx="4">
                  <c:v>Большой объем работы, при котором невозможно соблюдать требования безопасности</c:v>
                </c:pt>
                <c:pt idx="5">
                  <c:v>Часто надеются на «авось»</c:v>
                </c:pt>
                <c:pt idx="6">
                  <c:v>Желание сэкономить время и сделать работу быстрее</c:v>
                </c:pt>
              </c:strCache>
            </c:strRef>
          </c:cat>
          <c:val>
            <c:numRef>
              <c:f>общие!$B$107:$B$113</c:f>
              <c:numCache>
                <c:formatCode>0.0%</c:formatCode>
                <c:ptCount val="7"/>
                <c:pt idx="0">
                  <c:v>7.5000000000000011E-2</c:v>
                </c:pt>
                <c:pt idx="1">
                  <c:v>0.15600000000000044</c:v>
                </c:pt>
                <c:pt idx="2">
                  <c:v>0.18700000000000044</c:v>
                </c:pt>
                <c:pt idx="3">
                  <c:v>0.36300000000000032</c:v>
                </c:pt>
                <c:pt idx="4">
                  <c:v>0.45900000000000002</c:v>
                </c:pt>
                <c:pt idx="5">
                  <c:v>0.49000000000000032</c:v>
                </c:pt>
                <c:pt idx="6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05-4190-91BA-C73A9B7DC3BA}"/>
            </c:ext>
          </c:extLst>
        </c:ser>
        <c:dLbls>
          <c:showVal val="1"/>
        </c:dLbls>
        <c:gapWidth val="75"/>
        <c:shape val="box"/>
        <c:axId val="74504064"/>
        <c:axId val="74505600"/>
        <c:axId val="0"/>
      </c:bar3DChart>
      <c:catAx>
        <c:axId val="74504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 sz="1600" b="1">
                <a:solidFill>
                  <a:srgbClr val="002060"/>
                </a:solidFill>
                <a:latin typeface="+mn-lt"/>
              </a:defRPr>
            </a:pPr>
            <a:endParaRPr lang="ru-RU"/>
          </a:p>
        </c:txPr>
        <c:crossAx val="74505600"/>
        <c:crosses val="autoZero"/>
        <c:auto val="1"/>
        <c:lblAlgn val="ctr"/>
        <c:lblOffset val="100"/>
      </c:catAx>
      <c:valAx>
        <c:axId val="74505600"/>
        <c:scaling>
          <c:orientation val="minMax"/>
        </c:scaling>
        <c:axPos val="b"/>
        <c:numFmt formatCode="0%" sourceLinked="0"/>
        <c:majorTickMark val="in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45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 высого уровня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Руководители показывают личный пример в соблюдении требований безопасности</c:v>
                </c:pt>
                <c:pt idx="1">
                  <c:v>Работники знают о конкретных опасностях и рисках для здоровья на рабочих местах и о мерах по их защите от этих опасностей</c:v>
                </c:pt>
                <c:pt idx="2">
                  <c:v>Существует четкое распределение ответственности за безопасность выполнения работы</c:v>
                </c:pt>
                <c:pt idx="3">
                  <c:v>Есть понятные документы, правила, инструкции и требования в области охраны и безопасности труда</c:v>
                </c:pt>
                <c:pt idx="4">
                  <c:v>Работники получают наглядную информацию по вопросам охраны труда, в том числе имеются стенды, плакаты, предупреждающие надписи и знаки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0.73900000000000066</c:v>
                </c:pt>
                <c:pt idx="1">
                  <c:v>0.78300000000000003</c:v>
                </c:pt>
                <c:pt idx="2">
                  <c:v>0.47800000000000031</c:v>
                </c:pt>
                <c:pt idx="3">
                  <c:v>0.73900000000000066</c:v>
                </c:pt>
                <c:pt idx="4">
                  <c:v>0.43500000000000033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1-4244-9BC9-738FE803AD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Руководители работ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Руководители показывают личный пример в соблюдении требований безопасности</c:v>
                </c:pt>
                <c:pt idx="1">
                  <c:v>Работники знают о конкретных опасностях и рисках для здоровья на рабочих местах и о мерах по их защите от этих опасностей</c:v>
                </c:pt>
                <c:pt idx="2">
                  <c:v>Существует четкое распределение ответственности за безопасность выполнения работы</c:v>
                </c:pt>
                <c:pt idx="3">
                  <c:v>Есть понятные документы, правила, инструкции и требования в области охраны и безопасности труда</c:v>
                </c:pt>
                <c:pt idx="4">
                  <c:v>Работники получают наглядную информацию по вопросам охраны труда, в том числе имеются стенды, плакаты, предупреждающие надписи и знаки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0.54800000000000004</c:v>
                </c:pt>
                <c:pt idx="1">
                  <c:v>0.72600000000000064</c:v>
                </c:pt>
                <c:pt idx="2">
                  <c:v>0.43800000000000033</c:v>
                </c:pt>
                <c:pt idx="3">
                  <c:v>0.71200000000000063</c:v>
                </c:pt>
                <c:pt idx="4">
                  <c:v>0.54800000000000004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91-4244-9BC9-738FE803AD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Работники по основным профессия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Руководители показывают личный пример в соблюдении требований безопасности</c:v>
                </c:pt>
                <c:pt idx="1">
                  <c:v>Работники знают о конкретных опасностях и рисках для здоровья на рабочих местах и о мерах по их защите от этих опасностей</c:v>
                </c:pt>
                <c:pt idx="2">
                  <c:v>Существует четкое распределение ответственности за безопасность выполнения работы</c:v>
                </c:pt>
                <c:pt idx="3">
                  <c:v>Есть понятные документы, правила, инструкции и требования в области охраны и безопасности труда</c:v>
                </c:pt>
                <c:pt idx="4">
                  <c:v>Работники получают наглядную информацию по вопросам охраны труда, в том числе имеются стенды, плакаты, предупреждающие надписи и знаки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0.57099999999999995</c:v>
                </c:pt>
                <c:pt idx="1">
                  <c:v>0.72400000000000064</c:v>
                </c:pt>
                <c:pt idx="2">
                  <c:v>0.58099999999999996</c:v>
                </c:pt>
                <c:pt idx="3">
                  <c:v>0.78800000000000003</c:v>
                </c:pt>
                <c:pt idx="4">
                  <c:v>0.71400000000000063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91-4244-9BC9-738FE803AD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Специалисты по охране труда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Руководители показывают личный пример в соблюдении требований безопасности</c:v>
                </c:pt>
                <c:pt idx="1">
                  <c:v>Работники знают о конкретных опасностях и рисках для здоровья на рабочих местах и о мерах по их защите от этих опасностей</c:v>
                </c:pt>
                <c:pt idx="2">
                  <c:v>Существует четкое распределение ответственности за безопасность выполнения работы</c:v>
                </c:pt>
                <c:pt idx="3">
                  <c:v>Есть понятные документы, правила, инструкции и требования в области охраны и безопасности труда</c:v>
                </c:pt>
                <c:pt idx="4">
                  <c:v>Работники получают наглядную информацию по вопросам охраны труда, в том числе имеются стенды, плакаты, предупреждающие надписи и знаки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0.42100000000000032</c:v>
                </c:pt>
                <c:pt idx="1">
                  <c:v>0.59599999999999997</c:v>
                </c:pt>
                <c:pt idx="2">
                  <c:v>0.42100000000000032</c:v>
                </c:pt>
                <c:pt idx="3">
                  <c:v>0.67500000000000093</c:v>
                </c:pt>
                <c:pt idx="4">
                  <c:v>0.48200000000000032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91-4244-9BC9-738FE803AD63}"/>
            </c:ext>
          </c:extLst>
        </c:ser>
        <c:marker val="1"/>
        <c:axId val="74544640"/>
        <c:axId val="74546176"/>
      </c:lineChart>
      <c:catAx>
        <c:axId val="74544640"/>
        <c:scaling>
          <c:orientation val="minMax"/>
        </c:scaling>
        <c:axPos val="b"/>
        <c:numFmt formatCode="General" sourceLinked="0"/>
        <c:tickLblPos val="nextTo"/>
        <c:crossAx val="74546176"/>
        <c:crosses val="autoZero"/>
        <c:auto val="1"/>
        <c:lblAlgn val="ctr"/>
        <c:lblOffset val="100"/>
      </c:catAx>
      <c:valAx>
        <c:axId val="7454617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.00%" sourceLinked="1"/>
        <c:tickLblPos val="nextTo"/>
        <c:crossAx val="745446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530313080579897E-2"/>
          <c:y val="2.3165879804633888E-2"/>
          <c:w val="0.91813760551700152"/>
          <c:h val="0.72855280694191049"/>
        </c:manualLayout>
      </c:layout>
      <c:lineChart>
        <c:grouping val="standard"/>
        <c:ser>
          <c:idx val="0"/>
          <c:order val="0"/>
          <c:tx>
            <c:strRef>
              <c:f>Лист1!$B$17</c:f>
              <c:strCache>
                <c:ptCount val="1"/>
                <c:pt idx="0">
                  <c:v>Руководители высого уровня</c:v>
                </c:pt>
              </c:strCache>
            </c:strRef>
          </c:tx>
          <c:marker>
            <c:symbol val="none"/>
          </c:marker>
          <c:cat>
            <c:strRef>
              <c:f>Лист1!$A$18:$A$25</c:f>
              <c:strCache>
                <c:ptCount val="8"/>
                <c:pt idx="0">
                  <c:v>Используется современное и безопасное оборудование и технологии</c:v>
                </c:pt>
                <c:pt idx="1">
                  <c:v>Проводятся качественные инструктажи по охране труда и обучение безопасным приемам и методам работы </c:v>
                </c:pt>
                <c:pt idx="2">
                  <c:v>Работники получают регулярную информацию о состоянии охраны труда </c:v>
                </c:pt>
                <c:pt idx="3">
                  <c:v>Руководители работ дают необходимые разъяснения по вопросам безопасности</c:v>
                </c:pt>
                <c:pt idx="4">
                  <c:v>Знания и навыки каждого работника позволяют безопасно работать на своем оборудовании</c:v>
                </c:pt>
                <c:pt idx="5">
                  <c:v>Существует возможность для работников обсуждать вопросы своей безопасности с руководителем и быть услышанным</c:v>
                </c:pt>
                <c:pt idx="6">
                  <c:v>Работники всегда соблюдают требования безопасности, даже если есть более быстрый, но менее безопасный способ выполнения работы</c:v>
                </c:pt>
                <c:pt idx="7">
                  <c:v>Существуют поощрения за соблюдение требований охраны труда и внедрение предложений по повышению уровня безопасности</c:v>
                </c:pt>
              </c:strCache>
            </c:strRef>
          </c:cat>
          <c:val>
            <c:numRef>
              <c:f>Лист1!$B$18:$B$25</c:f>
              <c:numCache>
                <c:formatCode>0.00%</c:formatCode>
                <c:ptCount val="8"/>
                <c:pt idx="0">
                  <c:v>0.34800000000000031</c:v>
                </c:pt>
                <c:pt idx="1">
                  <c:v>0.56499999999999995</c:v>
                </c:pt>
                <c:pt idx="2">
                  <c:v>0.21700000000000016</c:v>
                </c:pt>
                <c:pt idx="3">
                  <c:v>0.56499999999999995</c:v>
                </c:pt>
                <c:pt idx="4">
                  <c:v>0.47800000000000031</c:v>
                </c:pt>
                <c:pt idx="5">
                  <c:v>0.39100000000000046</c:v>
                </c:pt>
                <c:pt idx="6">
                  <c:v>0.30400000000000038</c:v>
                </c:pt>
                <c:pt idx="7">
                  <c:v>0.30400000000000038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22-4591-8C80-6DA0C0A00DB8}"/>
            </c:ext>
          </c:extLst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Руководители работ</c:v>
                </c:pt>
              </c:strCache>
            </c:strRef>
          </c:tx>
          <c:marker>
            <c:symbol val="none"/>
          </c:marker>
          <c:cat>
            <c:strRef>
              <c:f>Лист1!$A$18:$A$25</c:f>
              <c:strCache>
                <c:ptCount val="8"/>
                <c:pt idx="0">
                  <c:v>Используется современное и безопасное оборудование и технологии</c:v>
                </c:pt>
                <c:pt idx="1">
                  <c:v>Проводятся качественные инструктажи по охране труда и обучение безопасным приемам и методам работы </c:v>
                </c:pt>
                <c:pt idx="2">
                  <c:v>Работники получают регулярную информацию о состоянии охраны труда </c:v>
                </c:pt>
                <c:pt idx="3">
                  <c:v>Руководители работ дают необходимые разъяснения по вопросам безопасности</c:v>
                </c:pt>
                <c:pt idx="4">
                  <c:v>Знания и навыки каждого работника позволяют безопасно работать на своем оборудовании</c:v>
                </c:pt>
                <c:pt idx="5">
                  <c:v>Существует возможность для работников обсуждать вопросы своей безопасности с руководителем и быть услышанным</c:v>
                </c:pt>
                <c:pt idx="6">
                  <c:v>Работники всегда соблюдают требования безопасности, даже если есть более быстрый, но менее безопасный способ выполнения работы</c:v>
                </c:pt>
                <c:pt idx="7">
                  <c:v>Существуют поощрения за соблюдение требований охраны труда и внедрение предложений по повышению уровня безопасности</c:v>
                </c:pt>
              </c:strCache>
            </c:strRef>
          </c:cat>
          <c:val>
            <c:numRef>
              <c:f>Лист1!$C$18:$C$25</c:f>
              <c:numCache>
                <c:formatCode>0.00%</c:formatCode>
                <c:ptCount val="8"/>
                <c:pt idx="0">
                  <c:v>0.39700000000000046</c:v>
                </c:pt>
                <c:pt idx="1">
                  <c:v>0.56200000000000061</c:v>
                </c:pt>
                <c:pt idx="2">
                  <c:v>0.49300000000000038</c:v>
                </c:pt>
                <c:pt idx="3">
                  <c:v>0.46600000000000008</c:v>
                </c:pt>
                <c:pt idx="4">
                  <c:v>0.47900000000000031</c:v>
                </c:pt>
                <c:pt idx="5">
                  <c:v>0.45200000000000001</c:v>
                </c:pt>
                <c:pt idx="6">
                  <c:v>0.26</c:v>
                </c:pt>
                <c:pt idx="7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22-4591-8C80-6DA0C0A00DB8}"/>
            </c:ext>
          </c:extLst>
        </c:ser>
        <c:ser>
          <c:idx val="2"/>
          <c:order val="2"/>
          <c:tx>
            <c:strRef>
              <c:f>Лист1!$D$17</c:f>
              <c:strCache>
                <c:ptCount val="1"/>
                <c:pt idx="0">
                  <c:v>Работники по основным профессия</c:v>
                </c:pt>
              </c:strCache>
            </c:strRef>
          </c:tx>
          <c:marker>
            <c:symbol val="none"/>
          </c:marker>
          <c:cat>
            <c:strRef>
              <c:f>Лист1!$A$18:$A$25</c:f>
              <c:strCache>
                <c:ptCount val="8"/>
                <c:pt idx="0">
                  <c:v>Используется современное и безопасное оборудование и технологии</c:v>
                </c:pt>
                <c:pt idx="1">
                  <c:v>Проводятся качественные инструктажи по охране труда и обучение безопасным приемам и методам работы </c:v>
                </c:pt>
                <c:pt idx="2">
                  <c:v>Работники получают регулярную информацию о состоянии охраны труда </c:v>
                </c:pt>
                <c:pt idx="3">
                  <c:v>Руководители работ дают необходимые разъяснения по вопросам безопасности</c:v>
                </c:pt>
                <c:pt idx="4">
                  <c:v>Знания и навыки каждого работника позволяют безопасно работать на своем оборудовании</c:v>
                </c:pt>
                <c:pt idx="5">
                  <c:v>Существует возможность для работников обсуждать вопросы своей безопасности с руководителем и быть услышанным</c:v>
                </c:pt>
                <c:pt idx="6">
                  <c:v>Работники всегда соблюдают требования безопасности, даже если есть более быстрый, но менее безопасный способ выполнения работы</c:v>
                </c:pt>
                <c:pt idx="7">
                  <c:v>Существуют поощрения за соблюдение требований охраны труда и внедрение предложений по повышению уровня безопасности</c:v>
                </c:pt>
              </c:strCache>
            </c:strRef>
          </c:cat>
          <c:val>
            <c:numRef>
              <c:f>Лист1!$D$18:$D$25</c:f>
              <c:numCache>
                <c:formatCode>0.00%</c:formatCode>
                <c:ptCount val="8"/>
                <c:pt idx="0">
                  <c:v>0.3270000000000004</c:v>
                </c:pt>
                <c:pt idx="1">
                  <c:v>0.65400000000000091</c:v>
                </c:pt>
                <c:pt idx="2">
                  <c:v>0.64100000000000079</c:v>
                </c:pt>
                <c:pt idx="3">
                  <c:v>0.53500000000000003</c:v>
                </c:pt>
                <c:pt idx="4">
                  <c:v>0.63100000000000078</c:v>
                </c:pt>
                <c:pt idx="5">
                  <c:v>0.47500000000000031</c:v>
                </c:pt>
                <c:pt idx="6">
                  <c:v>0.51600000000000001</c:v>
                </c:pt>
                <c:pt idx="7">
                  <c:v>0.14300000000000004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22-4591-8C80-6DA0C0A00DB8}"/>
            </c:ext>
          </c:extLst>
        </c:ser>
        <c:ser>
          <c:idx val="3"/>
          <c:order val="3"/>
          <c:tx>
            <c:strRef>
              <c:f>Лист1!$E$17</c:f>
              <c:strCache>
                <c:ptCount val="1"/>
                <c:pt idx="0">
                  <c:v>Специалисты по охране труда</c:v>
                </c:pt>
              </c:strCache>
            </c:strRef>
          </c:tx>
          <c:marker>
            <c:symbol val="none"/>
          </c:marker>
          <c:cat>
            <c:strRef>
              <c:f>Лист1!$A$18:$A$25</c:f>
              <c:strCache>
                <c:ptCount val="8"/>
                <c:pt idx="0">
                  <c:v>Используется современное и безопасное оборудование и технологии</c:v>
                </c:pt>
                <c:pt idx="1">
                  <c:v>Проводятся качественные инструктажи по охране труда и обучение безопасным приемам и методам работы </c:v>
                </c:pt>
                <c:pt idx="2">
                  <c:v>Работники получают регулярную информацию о состоянии охраны труда </c:v>
                </c:pt>
                <c:pt idx="3">
                  <c:v>Руководители работ дают необходимые разъяснения по вопросам безопасности</c:v>
                </c:pt>
                <c:pt idx="4">
                  <c:v>Знания и навыки каждого работника позволяют безопасно работать на своем оборудовании</c:v>
                </c:pt>
                <c:pt idx="5">
                  <c:v>Существует возможность для работников обсуждать вопросы своей безопасности с руководителем и быть услышанным</c:v>
                </c:pt>
                <c:pt idx="6">
                  <c:v>Работники всегда соблюдают требования безопасности, даже если есть более быстрый, но менее безопасный способ выполнения работы</c:v>
                </c:pt>
                <c:pt idx="7">
                  <c:v>Существуют поощрения за соблюдение требований охраны труда и внедрение предложений по повышению уровня безопасности</c:v>
                </c:pt>
              </c:strCache>
            </c:strRef>
          </c:cat>
          <c:val>
            <c:numRef>
              <c:f>Лист1!$E$18:$E$25</c:f>
              <c:numCache>
                <c:formatCode>0.00%</c:formatCode>
                <c:ptCount val="8"/>
                <c:pt idx="0">
                  <c:v>0.254</c:v>
                </c:pt>
                <c:pt idx="1">
                  <c:v>0.59599999999999997</c:v>
                </c:pt>
                <c:pt idx="2">
                  <c:v>0.35100000000000031</c:v>
                </c:pt>
                <c:pt idx="3">
                  <c:v>0.34200000000000008</c:v>
                </c:pt>
                <c:pt idx="4">
                  <c:v>0.34200000000000008</c:v>
                </c:pt>
                <c:pt idx="5">
                  <c:v>0.35100000000000031</c:v>
                </c:pt>
                <c:pt idx="6">
                  <c:v>0.21100000000000016</c:v>
                </c:pt>
                <c:pt idx="7">
                  <c:v>0.12300000000000008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22-4591-8C80-6DA0C0A00DB8}"/>
            </c:ext>
          </c:extLst>
        </c:ser>
        <c:marker val="1"/>
        <c:axId val="74756096"/>
        <c:axId val="74757632"/>
      </c:lineChart>
      <c:catAx>
        <c:axId val="74756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4757632"/>
        <c:crosses val="autoZero"/>
        <c:auto val="1"/>
        <c:lblAlgn val="ctr"/>
        <c:lblOffset val="100"/>
      </c:catAx>
      <c:valAx>
        <c:axId val="7475763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.00%" sourceLinked="1"/>
        <c:tickLblPos val="nextTo"/>
        <c:crossAx val="7475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55104474039404"/>
          <c:y val="1.2519255337605881E-2"/>
          <c:w val="0.18905196484827741"/>
          <c:h val="0.17666607958697644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6.5167454793972485E-2"/>
                  <c:y val="-6.94444444444445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08-4BE8-A228-F1210656303D}"/>
                </c:ext>
              </c:extLst>
            </c:dLbl>
            <c:dLbl>
              <c:idx val="1"/>
              <c:layout>
                <c:manualLayout>
                  <c:x val="-0.29441725112276912"/>
                  <c:y val="-2.31481481481473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8-4BE8-A228-F1210656303D}"/>
                </c:ext>
              </c:extLst>
            </c:dLbl>
            <c:dLbl>
              <c:idx val="2"/>
              <c:layout>
                <c:manualLayout>
                  <c:x val="-0.18735643253267137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8-4BE8-A228-F1210656303D}"/>
                </c:ext>
              </c:extLst>
            </c:dLbl>
            <c:dLbl>
              <c:idx val="3"/>
              <c:layout>
                <c:manualLayout>
                  <c:x val="-0.20015718258148729"/>
                  <c:y val="-6.94444444444441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8-4BE8-A228-F1210656303D}"/>
                </c:ext>
              </c:extLst>
            </c:dLbl>
            <c:dLbl>
              <c:idx val="4"/>
              <c:layout>
                <c:manualLayout>
                  <c:x val="-0.2513601827767513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8-4BE8-A228-F12106563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в среднем</c:v>
                </c:pt>
                <c:pt idx="1">
                  <c:v>строительство</c:v>
                </c:pt>
                <c:pt idx="2">
                  <c:v>черная и цветная металлургия</c:v>
                </c:pt>
                <c:pt idx="3">
                  <c:v>химическая промышленность </c:v>
                </c:pt>
                <c:pt idx="4">
                  <c:v>обрабатывающие производства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30.6</c:v>
                </c:pt>
                <c:pt idx="2">
                  <c:v>22</c:v>
                </c:pt>
                <c:pt idx="3">
                  <c:v>23.5</c:v>
                </c:pt>
                <c:pt idx="4">
                  <c:v>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08-4BE8-A228-F1210656303D}"/>
            </c:ext>
          </c:extLst>
        </c:ser>
        <c:dLbls>
          <c:showVal val="1"/>
        </c:dLbls>
        <c:shape val="box"/>
        <c:axId val="70949888"/>
        <c:axId val="70972160"/>
        <c:axId val="0"/>
      </c:bar3DChart>
      <c:catAx>
        <c:axId val="7094988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70972160"/>
        <c:crosses val="autoZero"/>
        <c:auto val="1"/>
        <c:lblAlgn val="ctr"/>
        <c:lblOffset val="100"/>
      </c:catAx>
      <c:valAx>
        <c:axId val="70972160"/>
        <c:scaling>
          <c:orientation val="minMax"/>
        </c:scaling>
        <c:delete val="1"/>
        <c:axPos val="b"/>
        <c:numFmt formatCode="General" sourceLinked="1"/>
        <c:tickLblPos val="none"/>
        <c:crossAx val="7094988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708953047536527E-4"/>
          <c:y val="0.11857433708636887"/>
          <c:w val="0.52504203641211733"/>
          <c:h val="0.7379292074472029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13-4EAB-AB32-20A05CA8334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13-4EAB-AB32-20A05CA8334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913-4EAB-AB32-20A05CA83343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13-4EAB-AB32-20A05CA8334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общие!$A$5:$A$8</c:f>
              <c:strCache>
                <c:ptCount val="4"/>
                <c:pt idx="0">
                  <c:v>Знают требования охраны и безопасности труда и понимают важность их соблюдения</c:v>
                </c:pt>
                <c:pt idx="1">
                  <c:v>В общих чертах знакомы с требованиями охраны труда</c:v>
                </c:pt>
                <c:pt idx="2">
                  <c:v>Работа не связана с опасностями и вредными факторами</c:v>
                </c:pt>
                <c:pt idx="3">
                  <c:v>Охрана труда – это, скорее, формальность</c:v>
                </c:pt>
              </c:strCache>
            </c:strRef>
          </c:cat>
          <c:val>
            <c:numRef>
              <c:f>общие!$B$5:$B$8</c:f>
              <c:numCache>
                <c:formatCode>0.0%</c:formatCode>
                <c:ptCount val="4"/>
                <c:pt idx="0">
                  <c:v>0.81299999999999994</c:v>
                </c:pt>
                <c:pt idx="1">
                  <c:v>0.1</c:v>
                </c:pt>
                <c:pt idx="2">
                  <c:v>2.7000000000000059E-2</c:v>
                </c:pt>
                <c:pt idx="3">
                  <c:v>6.0000000000000032E-2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FE-4F06-BC65-37E5EC478360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88330559626141"/>
          <c:y val="7.485524686772653E-2"/>
          <c:w val="0.44549839787376738"/>
          <c:h val="0.8502891100876541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оценка!$R$3</c:f>
              <c:strCache>
                <c:ptCount val="1"/>
                <c:pt idx="0">
                  <c:v>Я знаю требования охраны и безопасности труда и понимаю важность их соблюдения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оценка!$S$2:$V$2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оценка!$S$3:$V$3</c:f>
              <c:numCache>
                <c:formatCode>0.0%</c:formatCode>
                <c:ptCount val="4"/>
                <c:pt idx="0">
                  <c:v>0.875000000000003</c:v>
                </c:pt>
                <c:pt idx="1">
                  <c:v>0.88200000000000001</c:v>
                </c:pt>
                <c:pt idx="2">
                  <c:v>0.61300000000000165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70-427D-B03A-C7999B381523}"/>
            </c:ext>
          </c:extLst>
        </c:ser>
        <c:ser>
          <c:idx val="1"/>
          <c:order val="1"/>
          <c:tx>
            <c:strRef>
              <c:f>оценка!$R$4</c:f>
              <c:strCache>
                <c:ptCount val="1"/>
                <c:pt idx="0">
                  <c:v>Я в общих чертах знаком с требованиями охраны труда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оценка!$S$2:$V$2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оценка!$S$4:$V$4</c:f>
              <c:numCache>
                <c:formatCode>0.0%</c:formatCode>
                <c:ptCount val="4"/>
                <c:pt idx="0">
                  <c:v>7.6999999999999999E-2</c:v>
                </c:pt>
                <c:pt idx="1">
                  <c:v>7.0000000000000021E-2</c:v>
                </c:pt>
                <c:pt idx="2">
                  <c:v>0.19400000000000001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70-427D-B03A-C7999B381523}"/>
            </c:ext>
          </c:extLst>
        </c:ser>
        <c:ser>
          <c:idx val="2"/>
          <c:order val="2"/>
          <c:tx>
            <c:strRef>
              <c:f>оценка!$R$5</c:f>
              <c:strCache>
                <c:ptCount val="1"/>
                <c:pt idx="0">
                  <c:v>Моя работа не связана с опасностями и вредными факторами, ко мне это не относится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оценка!$S$2:$V$2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оценка!$S$5:$V$5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2.1999999999999999E-2</c:v>
                </c:pt>
                <c:pt idx="2">
                  <c:v>0.129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70-427D-B03A-C7999B381523}"/>
            </c:ext>
          </c:extLst>
        </c:ser>
        <c:ser>
          <c:idx val="3"/>
          <c:order val="3"/>
          <c:tx>
            <c:strRef>
              <c:f>оценка!$R$6</c:f>
              <c:strCache>
                <c:ptCount val="1"/>
                <c:pt idx="0">
                  <c:v>Охрана труда – это, скорее, формальность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оценка!$S$2:$V$2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оценка!$S$6:$V$6</c:f>
              <c:numCache>
                <c:formatCode>0.0%</c:formatCode>
                <c:ptCount val="4"/>
                <c:pt idx="0">
                  <c:v>1.9000000000000097E-2</c:v>
                </c:pt>
                <c:pt idx="1">
                  <c:v>2.5999999999999999E-2</c:v>
                </c:pt>
                <c:pt idx="2">
                  <c:v>6.5000000000000002E-2</c:v>
                </c:pt>
                <c:pt idx="3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70-427D-B03A-C7999B381523}"/>
            </c:ext>
          </c:extLst>
        </c:ser>
        <c:dLbls>
          <c:showVal val="1"/>
        </c:dLbls>
        <c:shape val="box"/>
        <c:axId val="73140480"/>
        <c:axId val="73150464"/>
        <c:axId val="0"/>
      </c:bar3DChart>
      <c:catAx>
        <c:axId val="731404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73150464"/>
        <c:crosses val="autoZero"/>
        <c:auto val="1"/>
        <c:lblAlgn val="ctr"/>
        <c:lblOffset val="100"/>
      </c:catAx>
      <c:valAx>
        <c:axId val="73150464"/>
        <c:scaling>
          <c:orientation val="minMax"/>
          <c:max val="1"/>
        </c:scaling>
        <c:axPos val="l"/>
        <c:numFmt formatCode="0%" sourceLinked="0"/>
        <c:tickLblPos val="nextTo"/>
        <c:crossAx val="73140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721471524920515E-2"/>
          <c:y val="0.1268273702629277"/>
          <c:w val="0.42489574879089481"/>
          <c:h val="0.6059943822811626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8F-4AAE-BBEF-85E7F0D9593B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F-4AAE-BBEF-85E7F0D9593B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8F-4AAE-BBEF-85E7F0D9593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общие!$A$15:$A$17</c:f>
              <c:strCache>
                <c:ptCount val="3"/>
                <c:pt idx="0">
                  <c:v>Это обязанность работодателя</c:v>
                </c:pt>
                <c:pt idx="1">
                  <c:v>Это обязанность службы охраны труда</c:v>
                </c:pt>
                <c:pt idx="2">
                  <c:v>Работники сами должны не формально, а внимательно относиться к вопросам охраны труда</c:v>
                </c:pt>
              </c:strCache>
            </c:strRef>
          </c:cat>
          <c:val>
            <c:numRef>
              <c:f>общие!$B$15:$B$17</c:f>
              <c:numCache>
                <c:formatCode>0.0%</c:formatCode>
                <c:ptCount val="3"/>
                <c:pt idx="0">
                  <c:v>0.30800000000000038</c:v>
                </c:pt>
                <c:pt idx="1">
                  <c:v>4.7000000000000014E-2</c:v>
                </c:pt>
                <c:pt idx="2">
                  <c:v>0.64500000000000324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B-4357-B46D-AD979015188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79312040850438"/>
          <c:y val="6.0364842454394734E-3"/>
          <c:w val="0.41492602181115934"/>
          <c:h val="0.9740628575274246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20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оценка!$N$22</c:f>
              <c:strCache>
                <c:ptCount val="1"/>
                <c:pt idx="0">
                  <c:v>Это обязанность работодателя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оценка!$O$21:$R$21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оценка!$O$22:$R$22</c:f>
              <c:numCache>
                <c:formatCode>0.0%</c:formatCode>
                <c:ptCount val="4"/>
                <c:pt idx="0">
                  <c:v>0.252</c:v>
                </c:pt>
                <c:pt idx="1">
                  <c:v>0.28400000000000031</c:v>
                </c:pt>
                <c:pt idx="2">
                  <c:v>0.22600000000000001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B6-4CE6-9DA2-02CA16A27644}"/>
            </c:ext>
          </c:extLst>
        </c:ser>
        <c:ser>
          <c:idx val="1"/>
          <c:order val="1"/>
          <c:tx>
            <c:strRef>
              <c:f>оценка!$N$23</c:f>
              <c:strCache>
                <c:ptCount val="1"/>
                <c:pt idx="0">
                  <c:v>Это обязанность службы охраны труда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оценка!$O$21:$R$21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оценка!$O$23:$R$23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3.9000000000000014E-2</c:v>
                </c:pt>
                <c:pt idx="2">
                  <c:v>9.7000000000000003E-2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B6-4CE6-9DA2-02CA16A27644}"/>
            </c:ext>
          </c:extLst>
        </c:ser>
        <c:ser>
          <c:idx val="2"/>
          <c:order val="2"/>
          <c:tx>
            <c:strRef>
              <c:f>оценка!$N$24</c:f>
              <c:strCache>
                <c:ptCount val="1"/>
                <c:pt idx="0">
                  <c:v>Работники сами должны не формально, а внимательно относиться к вопросам охраны труда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оценка!$O$21:$R$21</c:f>
              <c:strCache>
                <c:ptCount val="4"/>
                <c:pt idx="0">
                  <c:v>Отлично </c:v>
                </c:pt>
                <c:pt idx="1">
                  <c:v>Хорошо </c:v>
                </c:pt>
                <c:pt idx="2">
                  <c:v>Удовлетворительно </c:v>
                </c:pt>
                <c:pt idx="3">
                  <c:v>Плохо </c:v>
                </c:pt>
              </c:strCache>
            </c:strRef>
          </c:cat>
          <c:val>
            <c:numRef>
              <c:f>оценка!$O$24:$R$24</c:f>
              <c:numCache>
                <c:formatCode>0.0%</c:formatCode>
                <c:ptCount val="4"/>
                <c:pt idx="0">
                  <c:v>0.71800000000000064</c:v>
                </c:pt>
                <c:pt idx="1">
                  <c:v>0.69399999999999995</c:v>
                </c:pt>
                <c:pt idx="2">
                  <c:v>0.67700000000000382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B6-4CE6-9DA2-02CA16A27644}"/>
            </c:ext>
          </c:extLst>
        </c:ser>
        <c:dLbls>
          <c:showVal val="1"/>
        </c:dLbls>
        <c:shape val="box"/>
        <c:axId val="73259264"/>
        <c:axId val="73740288"/>
        <c:axId val="0"/>
      </c:bar3DChart>
      <c:catAx>
        <c:axId val="73259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ru-RU"/>
          </a:p>
        </c:txPr>
        <c:crossAx val="73740288"/>
        <c:crosses val="autoZero"/>
        <c:auto val="1"/>
        <c:lblAlgn val="ctr"/>
        <c:lblOffset val="100"/>
      </c:catAx>
      <c:valAx>
        <c:axId val="73740288"/>
        <c:scaling>
          <c:orientation val="minMax"/>
          <c:max val="1"/>
        </c:scaling>
        <c:axPos val="l"/>
        <c:numFmt formatCode="0%" sourceLinked="0"/>
        <c:tickLblPos val="nextTo"/>
        <c:crossAx val="7325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66304589534508"/>
          <c:y val="7.2606303400183411E-2"/>
          <c:w val="0.33257998918595294"/>
          <c:h val="0.75836206709118203"/>
        </c:manualLayout>
      </c:layout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tx>
        <c:rich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r>
              <a:rPr lang="ru-RU" sz="2800">
                <a:solidFill>
                  <a:srgbClr val="002060"/>
                </a:solidFill>
              </a:rPr>
              <a:t>Есть на предприятиях</a:t>
            </a:r>
          </a:p>
        </c:rich>
      </c:tx>
      <c:layout>
        <c:manualLayout>
          <c:xMode val="edge"/>
          <c:yMode val="edge"/>
          <c:x val="0.66909681728839721"/>
          <c:y val="7.3559598281397826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-0.26208378088077416"/>
                  <c:y val="-9.302325581395350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05-48A9-9659-02C35FDC3D88}"/>
                </c:ext>
              </c:extLst>
            </c:dLbl>
            <c:dLbl>
              <c:idx val="1"/>
              <c:layout>
                <c:manualLayout>
                  <c:x val="-0.23916935195130729"/>
                  <c:y val="-6.201550387596910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5-48A9-9659-02C35FDC3D88}"/>
                </c:ext>
              </c:extLst>
            </c:dLbl>
            <c:dLbl>
              <c:idx val="2"/>
              <c:layout>
                <c:manualLayout>
                  <c:x val="-0.1976369495166489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05-48A9-9659-02C35FDC3D88}"/>
                </c:ext>
              </c:extLst>
            </c:dLbl>
            <c:dLbl>
              <c:idx val="3"/>
              <c:layout>
                <c:manualLayout>
                  <c:x val="-0.1976369495166487"/>
                  <c:y val="-3.10077519379844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5-48A9-9659-02C35FDC3D88}"/>
                </c:ext>
              </c:extLst>
            </c:dLbl>
            <c:dLbl>
              <c:idx val="4"/>
              <c:layout>
                <c:manualLayout>
                  <c:x val="-0.15753669889008295"/>
                  <c:y val="-2.842344425976587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05-48A9-9659-02C35FDC3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Лист1!$B$3:$F$3</c:f>
              <c:strCache>
                <c:ptCount val="5"/>
                <c:pt idx="0">
                  <c:v>понятные документы</c:v>
                </c:pt>
                <c:pt idx="1">
                  <c:v>информированность работников об опасностях и рисках</c:v>
                </c:pt>
                <c:pt idx="2">
                  <c:v>качественные инструктажи</c:v>
                </c:pt>
                <c:pt idx="3">
                  <c:v>наглядная информация</c:v>
                </c:pt>
                <c:pt idx="4">
                  <c:v>навыки, позволяющие работать безопасно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71.8</c:v>
                </c:pt>
                <c:pt idx="1">
                  <c:v>67</c:v>
                </c:pt>
                <c:pt idx="2">
                  <c:v>59.3</c:v>
                </c:pt>
                <c:pt idx="3">
                  <c:v>57.5</c:v>
                </c:pt>
                <c:pt idx="4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305-48A9-9659-02C35FDC3D88}"/>
            </c:ext>
          </c:extLst>
        </c:ser>
        <c:dLbls>
          <c:showVal val="1"/>
        </c:dLbls>
        <c:shape val="box"/>
        <c:axId val="73776128"/>
        <c:axId val="73786112"/>
        <c:axId val="0"/>
      </c:bar3DChart>
      <c:catAx>
        <c:axId val="73776128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ru-RU"/>
          </a:p>
        </c:txPr>
        <c:crossAx val="73786112"/>
        <c:crosses val="autoZero"/>
        <c:auto val="1"/>
        <c:lblAlgn val="ctr"/>
        <c:lblOffset val="100"/>
      </c:catAx>
      <c:valAx>
        <c:axId val="737861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3776128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>
                <a:solidFill>
                  <a:srgbClr val="002060"/>
                </a:solidFill>
              </a:defRPr>
            </a:pPr>
            <a:r>
              <a:rPr lang="ru-RU" sz="2800">
                <a:solidFill>
                  <a:srgbClr val="002060"/>
                </a:solidFill>
              </a:rPr>
              <a:t>Важно</a:t>
            </a:r>
          </a:p>
        </c:rich>
      </c:tx>
      <c:layout>
        <c:manualLayout>
          <c:xMode val="edge"/>
          <c:yMode val="edge"/>
          <c:x val="0.8905493896312372"/>
          <c:y val="0.11761709615429138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Лист1!$B$3:$I$3</c:f>
              <c:strCache>
                <c:ptCount val="8"/>
                <c:pt idx="0">
                  <c:v>личный пример руководителей</c:v>
                </c:pt>
                <c:pt idx="1">
                  <c:v>информированность работников о рисках и опасностях</c:v>
                </c:pt>
                <c:pt idx="2">
                  <c:v>использование современного оборудования</c:v>
                </c:pt>
                <c:pt idx="3">
                  <c:v>качественные инструктажи</c:v>
                </c:pt>
                <c:pt idx="4">
                  <c:v>понятниые документы</c:v>
                </c:pt>
                <c:pt idx="5">
                  <c:v>распределение ответственности</c:v>
                </c:pt>
                <c:pt idx="6">
                  <c:v>поощрение за соблюденпе требований</c:v>
                </c:pt>
                <c:pt idx="7">
                  <c:v>навыки, позволяющие работать безопасно</c:v>
                </c:pt>
              </c:strCache>
            </c:strRef>
          </c:cat>
          <c:val>
            <c:numRef>
              <c:f>Лист1!$B$4:$I$4</c:f>
              <c:numCache>
                <c:formatCode>0.0</c:formatCode>
                <c:ptCount val="8"/>
                <c:pt idx="0">
                  <c:v>45.2</c:v>
                </c:pt>
                <c:pt idx="1">
                  <c:v>39.9</c:v>
                </c:pt>
                <c:pt idx="2">
                  <c:v>38</c:v>
                </c:pt>
                <c:pt idx="3">
                  <c:v>34.5</c:v>
                </c:pt>
                <c:pt idx="4">
                  <c:v>30.9</c:v>
                </c:pt>
                <c:pt idx="5">
                  <c:v>29</c:v>
                </c:pt>
                <c:pt idx="6">
                  <c:v>25.6</c:v>
                </c:pt>
                <c:pt idx="7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51-454B-BE28-B5212B6AD4FC}"/>
            </c:ext>
          </c:extLst>
        </c:ser>
        <c:dLbls>
          <c:showVal val="1"/>
        </c:dLbls>
        <c:shape val="box"/>
        <c:axId val="74286976"/>
        <c:axId val="74288512"/>
        <c:axId val="0"/>
      </c:bar3DChart>
      <c:catAx>
        <c:axId val="7428697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74288512"/>
        <c:crosses val="autoZero"/>
        <c:auto val="1"/>
        <c:lblAlgn val="ctr"/>
        <c:lblOffset val="100"/>
      </c:catAx>
      <c:valAx>
        <c:axId val="74288512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7428697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0338850664344896E-2"/>
                  <c:y val="-2.25621226729258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0-4664-A3A7-100E1EC1FA2B}"/>
                </c:ext>
              </c:extLst>
            </c:dLbl>
            <c:dLbl>
              <c:idx val="1"/>
              <c:layout>
                <c:manualLayout>
                  <c:x val="-7.042947475651495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60-4664-A3A7-100E1EC1FA2B}"/>
                </c:ext>
              </c:extLst>
            </c:dLbl>
            <c:dLbl>
              <c:idx val="2"/>
              <c:layout>
                <c:manualLayout>
                  <c:x val="-7.8014187422601342E-2"/>
                  <c:y val="-1.12810613364628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0-4664-A3A7-100E1EC1FA2B}"/>
                </c:ext>
              </c:extLst>
            </c:dLbl>
            <c:dLbl>
              <c:idx val="3"/>
              <c:layout>
                <c:manualLayout>
                  <c:x val="-8.668243046955692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60-4664-A3A7-100E1EC1FA2B}"/>
                </c:ext>
              </c:extLst>
            </c:dLbl>
            <c:dLbl>
              <c:idx val="4"/>
              <c:layout>
                <c:manualLayout>
                  <c:x val="-0.12243893303824913"/>
                  <c:y val="-9.024849069170316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60-4664-A3A7-100E1EC1FA2B}"/>
                </c:ext>
              </c:extLst>
            </c:dLbl>
            <c:dLbl>
              <c:idx val="5"/>
              <c:layout>
                <c:manualLayout>
                  <c:x val="-0.14736013179824675"/>
                  <c:y val="-1.12810613364629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60-4664-A3A7-100E1EC1FA2B}"/>
                </c:ext>
              </c:extLst>
            </c:dLbl>
            <c:dLbl>
              <c:idx val="6"/>
              <c:layout>
                <c:manualLayout>
                  <c:x val="-0.13435776722781312"/>
                  <c:y val="-4.51242453458519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60-4664-A3A7-100E1EC1FA2B}"/>
                </c:ext>
              </c:extLst>
            </c:dLbl>
            <c:dLbl>
              <c:idx val="7"/>
              <c:layout>
                <c:manualLayout>
                  <c:x val="-0.14085894951302996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60-4664-A3A7-100E1EC1FA2B}"/>
                </c:ext>
              </c:extLst>
            </c:dLbl>
            <c:dLbl>
              <c:idx val="8"/>
              <c:layout>
                <c:manualLayout>
                  <c:x val="-0.15386131408346357"/>
                  <c:y val="-9.02484906917033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60-4664-A3A7-100E1EC1FA2B}"/>
                </c:ext>
              </c:extLst>
            </c:dLbl>
            <c:dLbl>
              <c:idx val="9"/>
              <c:layout>
                <c:manualLayout>
                  <c:x val="-0.15711190522607191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60-4664-A3A7-100E1EC1F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общие!$A$60:$A$69</c:f>
              <c:strCache>
                <c:ptCount val="10"/>
                <c:pt idx="0">
                  <c:v>Другое</c:v>
                </c:pt>
                <c:pt idx="1">
                  <c:v>Больше наглядной информации по вопросам охраны труда (плакатов, листовок, знаков)</c:v>
                </c:pt>
                <c:pt idx="2">
                  <c:v>Более четкие и понятные инструкции и правила выполнения работ</c:v>
                </c:pt>
                <c:pt idx="3">
                  <c:v>Более качественные и практические инструктажи и обучение по охране и безопасности труда</c:v>
                </c:pt>
                <c:pt idx="4">
                  <c:v>Более серьезное отношение к вопросам безопасности со стороны самих руководителей</c:v>
                </c:pt>
                <c:pt idx="5">
                  <c:v>Возможность для работников открыто высказывать своё мнение, давать предложения и активно участвовать в разработке мероприятий, которые помогут сделать работу более безопасной</c:v>
                </c:pt>
                <c:pt idx="6">
                  <c:v>Более правильная организация работы (меньше авралов и сверхурочной работы)</c:v>
                </c:pt>
                <c:pt idx="7">
                  <c:v>Наличие системы поощрений за соблюдение требований охраны труда и наказаний за их нарушение</c:v>
                </c:pt>
                <c:pt idx="8">
                  <c:v>Использование более современного и безопасного оборудования и технологий</c:v>
                </c:pt>
                <c:pt idx="9">
                  <c:v>Более внимательное отношение самих работников к своей безопасности и здоровью</c:v>
                </c:pt>
              </c:strCache>
            </c:strRef>
          </c:cat>
          <c:val>
            <c:numRef>
              <c:f>общие!$B$60:$B$69</c:f>
              <c:numCache>
                <c:formatCode>0.0%</c:formatCode>
                <c:ptCount val="10"/>
                <c:pt idx="0">
                  <c:v>3.5999999999999997E-2</c:v>
                </c:pt>
                <c:pt idx="1">
                  <c:v>0.13300000000000001</c:v>
                </c:pt>
                <c:pt idx="2">
                  <c:v>0.191</c:v>
                </c:pt>
                <c:pt idx="3">
                  <c:v>0.19600000000000001</c:v>
                </c:pt>
                <c:pt idx="4">
                  <c:v>0.3160000000000015</c:v>
                </c:pt>
                <c:pt idx="5">
                  <c:v>0.38500000000000162</c:v>
                </c:pt>
                <c:pt idx="6">
                  <c:v>0.41500000000000031</c:v>
                </c:pt>
                <c:pt idx="7">
                  <c:v>0.42900000000000038</c:v>
                </c:pt>
                <c:pt idx="8">
                  <c:v>0.56899999999999995</c:v>
                </c:pt>
                <c:pt idx="9">
                  <c:v>0.59499999999999997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E1-4D45-9CAF-786AB9C61E1A}"/>
            </c:ext>
          </c:extLst>
        </c:ser>
        <c:dLbls>
          <c:showVal val="1"/>
        </c:dLbls>
        <c:gapWidth val="75"/>
        <c:shape val="box"/>
        <c:axId val="74376704"/>
        <c:axId val="74378240"/>
        <c:axId val="0"/>
      </c:bar3DChart>
      <c:catAx>
        <c:axId val="74376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78240"/>
        <c:crosses val="autoZero"/>
        <c:auto val="1"/>
        <c:lblAlgn val="ctr"/>
        <c:lblOffset val="100"/>
      </c:catAx>
      <c:valAx>
        <c:axId val="74378240"/>
        <c:scaling>
          <c:orientation val="minMax"/>
        </c:scaling>
        <c:axPos val="b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37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8112F-996C-4A90-AF5D-B892F3BCCC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97DE3-6616-4B3F-B2DA-33F70509A8F8}">
      <dgm:prSet phldrT="[Текст]"/>
      <dgm:spPr/>
      <dgm:t>
        <a:bodyPr/>
        <a:lstStyle/>
        <a:p>
          <a:r>
            <a:rPr lang="ru-RU" dirty="0" smtClean="0"/>
            <a:t>5004</a:t>
          </a:r>
          <a:endParaRPr lang="ru-RU" dirty="0"/>
        </a:p>
      </dgm:t>
    </dgm:pt>
    <dgm:pt modelId="{387054AC-984E-4831-89CC-7483D0FC9500}" type="parTrans" cxnId="{B3524C58-BEBE-4837-8B07-07A7A7429FBA}">
      <dgm:prSet/>
      <dgm:spPr/>
      <dgm:t>
        <a:bodyPr/>
        <a:lstStyle/>
        <a:p>
          <a:endParaRPr lang="ru-RU"/>
        </a:p>
      </dgm:t>
    </dgm:pt>
    <dgm:pt modelId="{D18EF2A8-ADAC-4297-BBA8-12378F81A938}" type="sibTrans" cxnId="{B3524C58-BEBE-4837-8B07-07A7A7429FBA}">
      <dgm:prSet/>
      <dgm:spPr/>
      <dgm:t>
        <a:bodyPr/>
        <a:lstStyle/>
        <a:p>
          <a:endParaRPr lang="ru-RU"/>
        </a:p>
      </dgm:t>
    </dgm:pt>
    <dgm:pt modelId="{FC0D16B0-F06B-4212-A36A-DBD3C19529B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Получено всего анкет</a:t>
          </a:r>
          <a:endParaRPr lang="ru-RU" dirty="0">
            <a:solidFill>
              <a:srgbClr val="002060"/>
            </a:solidFill>
          </a:endParaRPr>
        </a:p>
      </dgm:t>
    </dgm:pt>
    <dgm:pt modelId="{CC346FDE-5ADF-4632-9DC6-D6135FE7054E}" type="parTrans" cxnId="{19BA5CB2-E087-4EE9-8B55-D909B5404F7A}">
      <dgm:prSet/>
      <dgm:spPr/>
      <dgm:t>
        <a:bodyPr/>
        <a:lstStyle/>
        <a:p>
          <a:endParaRPr lang="ru-RU"/>
        </a:p>
      </dgm:t>
    </dgm:pt>
    <dgm:pt modelId="{0C472C8D-4702-4FAC-BAF2-FAF988236B02}" type="sibTrans" cxnId="{19BA5CB2-E087-4EE9-8B55-D909B5404F7A}">
      <dgm:prSet/>
      <dgm:spPr/>
      <dgm:t>
        <a:bodyPr/>
        <a:lstStyle/>
        <a:p>
          <a:endParaRPr lang="ru-RU"/>
        </a:p>
      </dgm:t>
    </dgm:pt>
    <dgm:pt modelId="{053A17FA-E627-4F8A-8A68-6D86CD2462D2}">
      <dgm:prSet phldrT="[Текст]"/>
      <dgm:spPr/>
      <dgm:t>
        <a:bodyPr/>
        <a:lstStyle/>
        <a:p>
          <a:r>
            <a:rPr lang="ru-RU" dirty="0" smtClean="0"/>
            <a:t>2799</a:t>
          </a:r>
          <a:endParaRPr lang="ru-RU" dirty="0"/>
        </a:p>
      </dgm:t>
    </dgm:pt>
    <dgm:pt modelId="{27864BC0-98E3-4F6A-A7E6-9F7D1171DD8C}" type="parTrans" cxnId="{11AB2D07-23CC-4EEC-9B29-F9D391C8F538}">
      <dgm:prSet/>
      <dgm:spPr/>
      <dgm:t>
        <a:bodyPr/>
        <a:lstStyle/>
        <a:p>
          <a:endParaRPr lang="ru-RU"/>
        </a:p>
      </dgm:t>
    </dgm:pt>
    <dgm:pt modelId="{0D7AEC60-9869-4716-94A9-8B9B7245C592}" type="sibTrans" cxnId="{11AB2D07-23CC-4EEC-9B29-F9D391C8F538}">
      <dgm:prSet/>
      <dgm:spPr/>
      <dgm:t>
        <a:bodyPr/>
        <a:lstStyle/>
        <a:p>
          <a:endParaRPr lang="ru-RU"/>
        </a:p>
      </dgm:t>
    </dgm:pt>
    <dgm:pt modelId="{74DABE41-1068-467E-A73A-1D7B9D7DFFB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Вошло в общую выборку</a:t>
          </a:r>
          <a:endParaRPr lang="ru-RU" dirty="0">
            <a:solidFill>
              <a:srgbClr val="002060"/>
            </a:solidFill>
          </a:endParaRPr>
        </a:p>
      </dgm:t>
    </dgm:pt>
    <dgm:pt modelId="{78B28944-06A4-4CE3-AA5D-708F54F0AF92}" type="parTrans" cxnId="{C3E98F5E-E497-4EBD-AE56-CAC4147D3AEA}">
      <dgm:prSet/>
      <dgm:spPr/>
      <dgm:t>
        <a:bodyPr/>
        <a:lstStyle/>
        <a:p>
          <a:endParaRPr lang="ru-RU"/>
        </a:p>
      </dgm:t>
    </dgm:pt>
    <dgm:pt modelId="{9997CD3E-6703-4460-95DA-9EFD38D66A80}" type="sibTrans" cxnId="{C3E98F5E-E497-4EBD-AE56-CAC4147D3AEA}">
      <dgm:prSet/>
      <dgm:spPr/>
      <dgm:t>
        <a:bodyPr/>
        <a:lstStyle/>
        <a:p>
          <a:endParaRPr lang="ru-RU"/>
        </a:p>
      </dgm:t>
    </dgm:pt>
    <dgm:pt modelId="{6B1E0EFF-BE66-41D4-86AC-6E7161BD1DE9}">
      <dgm:prSet phldrT="[Текст]"/>
      <dgm:spPr/>
      <dgm:t>
        <a:bodyPr/>
        <a:lstStyle/>
        <a:p>
          <a:r>
            <a:rPr lang="ru-RU" dirty="0" smtClean="0"/>
            <a:t>553</a:t>
          </a:r>
          <a:endParaRPr lang="ru-RU" dirty="0"/>
        </a:p>
      </dgm:t>
    </dgm:pt>
    <dgm:pt modelId="{200C7470-6956-48F3-86C3-F5175563CED3}" type="parTrans" cxnId="{DD1B5F72-DD62-4549-86C5-A1FCFCCE5A59}">
      <dgm:prSet/>
      <dgm:spPr/>
      <dgm:t>
        <a:bodyPr/>
        <a:lstStyle/>
        <a:p>
          <a:endParaRPr lang="ru-RU"/>
        </a:p>
      </dgm:t>
    </dgm:pt>
    <dgm:pt modelId="{609DE6F7-A08C-45E7-85B2-F4A067A70235}" type="sibTrans" cxnId="{DD1B5F72-DD62-4549-86C5-A1FCFCCE5A59}">
      <dgm:prSet/>
      <dgm:spPr/>
      <dgm:t>
        <a:bodyPr/>
        <a:lstStyle/>
        <a:p>
          <a:endParaRPr lang="ru-RU"/>
        </a:p>
      </dgm:t>
    </dgm:pt>
    <dgm:pt modelId="{B3A50D5E-DA64-4E02-82E7-7EC56AD7F89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Вошло в скорректированную выборку</a:t>
          </a:r>
          <a:endParaRPr lang="ru-RU" dirty="0">
            <a:solidFill>
              <a:srgbClr val="002060"/>
            </a:solidFill>
          </a:endParaRPr>
        </a:p>
      </dgm:t>
    </dgm:pt>
    <dgm:pt modelId="{4AC1F996-F715-4367-8FA8-C3D56CB7747F}" type="parTrans" cxnId="{6C180E61-0DDE-485A-83F9-2C092F482A21}">
      <dgm:prSet/>
      <dgm:spPr/>
      <dgm:t>
        <a:bodyPr/>
        <a:lstStyle/>
        <a:p>
          <a:endParaRPr lang="ru-RU"/>
        </a:p>
      </dgm:t>
    </dgm:pt>
    <dgm:pt modelId="{1D1DA78B-398E-476E-803C-5D57E46E83A2}" type="sibTrans" cxnId="{6C180E61-0DDE-485A-83F9-2C092F482A21}">
      <dgm:prSet/>
      <dgm:spPr/>
      <dgm:t>
        <a:bodyPr/>
        <a:lstStyle/>
        <a:p>
          <a:endParaRPr lang="ru-RU"/>
        </a:p>
      </dgm:t>
    </dgm:pt>
    <dgm:pt modelId="{89937EE7-4131-41BA-A9CC-C97F0BB2B112}" type="pres">
      <dgm:prSet presAssocID="{BB08112F-996C-4A90-AF5D-B892F3BCC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74C9F-7012-46CA-A181-1359F27E5766}" type="pres">
      <dgm:prSet presAssocID="{49797DE3-6616-4B3F-B2DA-33F70509A8F8}" presName="composite" presStyleCnt="0"/>
      <dgm:spPr/>
    </dgm:pt>
    <dgm:pt modelId="{421E20DB-13C0-48BE-BFE1-3140EC33EEAC}" type="pres">
      <dgm:prSet presAssocID="{49797DE3-6616-4B3F-B2DA-33F70509A8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0B844-1541-432B-BA89-26B5C9190234}" type="pres">
      <dgm:prSet presAssocID="{49797DE3-6616-4B3F-B2DA-33F70509A8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68FDA-D09F-4151-9473-222E294E1E84}" type="pres">
      <dgm:prSet presAssocID="{D18EF2A8-ADAC-4297-BBA8-12378F81A938}" presName="sp" presStyleCnt="0"/>
      <dgm:spPr/>
    </dgm:pt>
    <dgm:pt modelId="{07D53779-DD6E-4BD7-A9E9-51F755960086}" type="pres">
      <dgm:prSet presAssocID="{053A17FA-E627-4F8A-8A68-6D86CD2462D2}" presName="composite" presStyleCnt="0"/>
      <dgm:spPr/>
    </dgm:pt>
    <dgm:pt modelId="{CF96D86F-E9B6-48C7-B868-EF59B42DA114}" type="pres">
      <dgm:prSet presAssocID="{053A17FA-E627-4F8A-8A68-6D86CD2462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5E79A-B307-40E4-8EFA-D55E1229BF5C}" type="pres">
      <dgm:prSet presAssocID="{053A17FA-E627-4F8A-8A68-6D86CD2462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D37F8-0C39-4C9A-AEF6-631E48C66D80}" type="pres">
      <dgm:prSet presAssocID="{0D7AEC60-9869-4716-94A9-8B9B7245C592}" presName="sp" presStyleCnt="0"/>
      <dgm:spPr/>
    </dgm:pt>
    <dgm:pt modelId="{BA6DEDD8-5A0A-44AF-8699-307D25D7AED9}" type="pres">
      <dgm:prSet presAssocID="{6B1E0EFF-BE66-41D4-86AC-6E7161BD1DE9}" presName="composite" presStyleCnt="0"/>
      <dgm:spPr/>
    </dgm:pt>
    <dgm:pt modelId="{F17EDEC1-891A-434D-82F3-1BD541B54192}" type="pres">
      <dgm:prSet presAssocID="{6B1E0EFF-BE66-41D4-86AC-6E7161BD1D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00027-4CA4-491B-942C-285C0655058E}" type="pres">
      <dgm:prSet presAssocID="{6B1E0EFF-BE66-41D4-86AC-6E7161BD1D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B2D07-23CC-4EEC-9B29-F9D391C8F538}" srcId="{BB08112F-996C-4A90-AF5D-B892F3BCCC99}" destId="{053A17FA-E627-4F8A-8A68-6D86CD2462D2}" srcOrd="1" destOrd="0" parTransId="{27864BC0-98E3-4F6A-A7E6-9F7D1171DD8C}" sibTransId="{0D7AEC60-9869-4716-94A9-8B9B7245C592}"/>
    <dgm:cxn modelId="{26219827-2D78-429C-AC65-877EB41EFB88}" type="presOf" srcId="{053A17FA-E627-4F8A-8A68-6D86CD2462D2}" destId="{CF96D86F-E9B6-48C7-B868-EF59B42DA114}" srcOrd="0" destOrd="0" presId="urn:microsoft.com/office/officeart/2005/8/layout/chevron2"/>
    <dgm:cxn modelId="{9C0E7D60-1E9F-4143-A467-7DF7B1759A8F}" type="presOf" srcId="{49797DE3-6616-4B3F-B2DA-33F70509A8F8}" destId="{421E20DB-13C0-48BE-BFE1-3140EC33EEAC}" srcOrd="0" destOrd="0" presId="urn:microsoft.com/office/officeart/2005/8/layout/chevron2"/>
    <dgm:cxn modelId="{6EB2B962-B50C-4F46-89DA-23A3939D1A2D}" type="presOf" srcId="{74DABE41-1068-467E-A73A-1D7B9D7DFFB1}" destId="{7705E79A-B307-40E4-8EFA-D55E1229BF5C}" srcOrd="0" destOrd="0" presId="urn:microsoft.com/office/officeart/2005/8/layout/chevron2"/>
    <dgm:cxn modelId="{6C180E61-0DDE-485A-83F9-2C092F482A21}" srcId="{6B1E0EFF-BE66-41D4-86AC-6E7161BD1DE9}" destId="{B3A50D5E-DA64-4E02-82E7-7EC56AD7F89B}" srcOrd="0" destOrd="0" parTransId="{4AC1F996-F715-4367-8FA8-C3D56CB7747F}" sibTransId="{1D1DA78B-398E-476E-803C-5D57E46E83A2}"/>
    <dgm:cxn modelId="{DD1B5F72-DD62-4549-86C5-A1FCFCCE5A59}" srcId="{BB08112F-996C-4A90-AF5D-B892F3BCCC99}" destId="{6B1E0EFF-BE66-41D4-86AC-6E7161BD1DE9}" srcOrd="2" destOrd="0" parTransId="{200C7470-6956-48F3-86C3-F5175563CED3}" sibTransId="{609DE6F7-A08C-45E7-85B2-F4A067A70235}"/>
    <dgm:cxn modelId="{7E0AE120-B563-4BA8-B187-9761F4532D18}" type="presOf" srcId="{BB08112F-996C-4A90-AF5D-B892F3BCCC99}" destId="{89937EE7-4131-41BA-A9CC-C97F0BB2B112}" srcOrd="0" destOrd="0" presId="urn:microsoft.com/office/officeart/2005/8/layout/chevron2"/>
    <dgm:cxn modelId="{09083FC8-AA5F-457C-88EF-462B541A0F29}" type="presOf" srcId="{B3A50D5E-DA64-4E02-82E7-7EC56AD7F89B}" destId="{23B00027-4CA4-491B-942C-285C0655058E}" srcOrd="0" destOrd="0" presId="urn:microsoft.com/office/officeart/2005/8/layout/chevron2"/>
    <dgm:cxn modelId="{A2299B49-CDF2-422E-9475-E004682D3BF0}" type="presOf" srcId="{6B1E0EFF-BE66-41D4-86AC-6E7161BD1DE9}" destId="{F17EDEC1-891A-434D-82F3-1BD541B54192}" srcOrd="0" destOrd="0" presId="urn:microsoft.com/office/officeart/2005/8/layout/chevron2"/>
    <dgm:cxn modelId="{72EB91BA-A991-4E68-B240-3CC7DEF52155}" type="presOf" srcId="{FC0D16B0-F06B-4212-A36A-DBD3C19529BA}" destId="{EC20B844-1541-432B-BA89-26B5C9190234}" srcOrd="0" destOrd="0" presId="urn:microsoft.com/office/officeart/2005/8/layout/chevron2"/>
    <dgm:cxn modelId="{C3E98F5E-E497-4EBD-AE56-CAC4147D3AEA}" srcId="{053A17FA-E627-4F8A-8A68-6D86CD2462D2}" destId="{74DABE41-1068-467E-A73A-1D7B9D7DFFB1}" srcOrd="0" destOrd="0" parTransId="{78B28944-06A4-4CE3-AA5D-708F54F0AF92}" sibTransId="{9997CD3E-6703-4460-95DA-9EFD38D66A80}"/>
    <dgm:cxn modelId="{19BA5CB2-E087-4EE9-8B55-D909B5404F7A}" srcId="{49797DE3-6616-4B3F-B2DA-33F70509A8F8}" destId="{FC0D16B0-F06B-4212-A36A-DBD3C19529BA}" srcOrd="0" destOrd="0" parTransId="{CC346FDE-5ADF-4632-9DC6-D6135FE7054E}" sibTransId="{0C472C8D-4702-4FAC-BAF2-FAF988236B02}"/>
    <dgm:cxn modelId="{B3524C58-BEBE-4837-8B07-07A7A7429FBA}" srcId="{BB08112F-996C-4A90-AF5D-B892F3BCCC99}" destId="{49797DE3-6616-4B3F-B2DA-33F70509A8F8}" srcOrd="0" destOrd="0" parTransId="{387054AC-984E-4831-89CC-7483D0FC9500}" sibTransId="{D18EF2A8-ADAC-4297-BBA8-12378F81A938}"/>
    <dgm:cxn modelId="{2DF17AFD-9D23-4447-9E70-8F84C51B14E9}" type="presParOf" srcId="{89937EE7-4131-41BA-A9CC-C97F0BB2B112}" destId="{94A74C9F-7012-46CA-A181-1359F27E5766}" srcOrd="0" destOrd="0" presId="urn:microsoft.com/office/officeart/2005/8/layout/chevron2"/>
    <dgm:cxn modelId="{BF12D9B0-968C-4F14-B253-5FC10B3909BA}" type="presParOf" srcId="{94A74C9F-7012-46CA-A181-1359F27E5766}" destId="{421E20DB-13C0-48BE-BFE1-3140EC33EEAC}" srcOrd="0" destOrd="0" presId="urn:microsoft.com/office/officeart/2005/8/layout/chevron2"/>
    <dgm:cxn modelId="{5C974BFB-E325-4F07-BAD7-84393ADB42BD}" type="presParOf" srcId="{94A74C9F-7012-46CA-A181-1359F27E5766}" destId="{EC20B844-1541-432B-BA89-26B5C9190234}" srcOrd="1" destOrd="0" presId="urn:microsoft.com/office/officeart/2005/8/layout/chevron2"/>
    <dgm:cxn modelId="{1F68CEEF-0F69-40DD-8C03-B05EB8D9BA97}" type="presParOf" srcId="{89937EE7-4131-41BA-A9CC-C97F0BB2B112}" destId="{80468FDA-D09F-4151-9473-222E294E1E84}" srcOrd="1" destOrd="0" presId="urn:microsoft.com/office/officeart/2005/8/layout/chevron2"/>
    <dgm:cxn modelId="{DFE5427D-F707-48C0-9921-991AD0701F2E}" type="presParOf" srcId="{89937EE7-4131-41BA-A9CC-C97F0BB2B112}" destId="{07D53779-DD6E-4BD7-A9E9-51F755960086}" srcOrd="2" destOrd="0" presId="urn:microsoft.com/office/officeart/2005/8/layout/chevron2"/>
    <dgm:cxn modelId="{D3D642FB-CEB0-457C-A0F5-05C5D9C1096B}" type="presParOf" srcId="{07D53779-DD6E-4BD7-A9E9-51F755960086}" destId="{CF96D86F-E9B6-48C7-B868-EF59B42DA114}" srcOrd="0" destOrd="0" presId="urn:microsoft.com/office/officeart/2005/8/layout/chevron2"/>
    <dgm:cxn modelId="{84F3CB6E-F88A-4726-A0D1-245BEA449809}" type="presParOf" srcId="{07D53779-DD6E-4BD7-A9E9-51F755960086}" destId="{7705E79A-B307-40E4-8EFA-D55E1229BF5C}" srcOrd="1" destOrd="0" presId="urn:microsoft.com/office/officeart/2005/8/layout/chevron2"/>
    <dgm:cxn modelId="{90C841CB-E776-4CE9-B24A-91A9B93179AB}" type="presParOf" srcId="{89937EE7-4131-41BA-A9CC-C97F0BB2B112}" destId="{B99D37F8-0C39-4C9A-AEF6-631E48C66D80}" srcOrd="3" destOrd="0" presId="urn:microsoft.com/office/officeart/2005/8/layout/chevron2"/>
    <dgm:cxn modelId="{31478E82-6F0A-48AF-B1B8-43516551B761}" type="presParOf" srcId="{89937EE7-4131-41BA-A9CC-C97F0BB2B112}" destId="{BA6DEDD8-5A0A-44AF-8699-307D25D7AED9}" srcOrd="4" destOrd="0" presId="urn:microsoft.com/office/officeart/2005/8/layout/chevron2"/>
    <dgm:cxn modelId="{ABDB89BC-72BF-4504-A9ED-4409991C4B7D}" type="presParOf" srcId="{BA6DEDD8-5A0A-44AF-8699-307D25D7AED9}" destId="{F17EDEC1-891A-434D-82F3-1BD541B54192}" srcOrd="0" destOrd="0" presId="urn:microsoft.com/office/officeart/2005/8/layout/chevron2"/>
    <dgm:cxn modelId="{4A8F5A0D-49B1-46E4-A43E-3BF7A7ABCE3B}" type="presParOf" srcId="{BA6DEDD8-5A0A-44AF-8699-307D25D7AED9}" destId="{23B00027-4CA4-491B-942C-285C065505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1E20DB-13C0-48BE-BFE1-3140EC33EEAC}">
      <dsp:nvSpPr>
        <dsp:cNvPr id="0" name=""/>
        <dsp:cNvSpPr/>
      </dsp:nvSpPr>
      <dsp:spPr>
        <a:xfrm rot="5400000">
          <a:off x="-227378" y="229466"/>
          <a:ext cx="1515854" cy="1061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5004</a:t>
          </a:r>
          <a:endParaRPr lang="ru-RU" sz="2900" kern="1200" dirty="0"/>
        </a:p>
      </dsp:txBody>
      <dsp:txXfrm rot="5400000">
        <a:off x="-227378" y="229466"/>
        <a:ext cx="1515854" cy="1061097"/>
      </dsp:txXfrm>
    </dsp:sp>
    <dsp:sp modelId="{EC20B844-1541-432B-BA89-26B5C9190234}">
      <dsp:nvSpPr>
        <dsp:cNvPr id="0" name=""/>
        <dsp:cNvSpPr/>
      </dsp:nvSpPr>
      <dsp:spPr>
        <a:xfrm rot="5400000">
          <a:off x="3130528" y="-2067342"/>
          <a:ext cx="985305" cy="5124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Получено всего анкет</a:t>
          </a:r>
          <a:endParaRPr lang="ru-RU" sz="2800" kern="1200" dirty="0">
            <a:solidFill>
              <a:srgbClr val="002060"/>
            </a:solidFill>
          </a:endParaRPr>
        </a:p>
      </dsp:txBody>
      <dsp:txXfrm rot="5400000">
        <a:off x="3130528" y="-2067342"/>
        <a:ext cx="985305" cy="5124166"/>
      </dsp:txXfrm>
    </dsp:sp>
    <dsp:sp modelId="{CF96D86F-E9B6-48C7-B868-EF59B42DA114}">
      <dsp:nvSpPr>
        <dsp:cNvPr id="0" name=""/>
        <dsp:cNvSpPr/>
      </dsp:nvSpPr>
      <dsp:spPr>
        <a:xfrm rot="5400000">
          <a:off x="-227378" y="1550194"/>
          <a:ext cx="1515854" cy="1061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2799</a:t>
          </a:r>
          <a:endParaRPr lang="ru-RU" sz="2900" kern="1200" dirty="0"/>
        </a:p>
      </dsp:txBody>
      <dsp:txXfrm rot="5400000">
        <a:off x="-227378" y="1550194"/>
        <a:ext cx="1515854" cy="1061097"/>
      </dsp:txXfrm>
    </dsp:sp>
    <dsp:sp modelId="{7705E79A-B307-40E4-8EFA-D55E1229BF5C}">
      <dsp:nvSpPr>
        <dsp:cNvPr id="0" name=""/>
        <dsp:cNvSpPr/>
      </dsp:nvSpPr>
      <dsp:spPr>
        <a:xfrm rot="5400000">
          <a:off x="3130528" y="-746614"/>
          <a:ext cx="985305" cy="5124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Вошло в общую выборку</a:t>
          </a:r>
          <a:endParaRPr lang="ru-RU" sz="2800" kern="1200" dirty="0">
            <a:solidFill>
              <a:srgbClr val="002060"/>
            </a:solidFill>
          </a:endParaRPr>
        </a:p>
      </dsp:txBody>
      <dsp:txXfrm rot="5400000">
        <a:off x="3130528" y="-746614"/>
        <a:ext cx="985305" cy="5124166"/>
      </dsp:txXfrm>
    </dsp:sp>
    <dsp:sp modelId="{F17EDEC1-891A-434D-82F3-1BD541B54192}">
      <dsp:nvSpPr>
        <dsp:cNvPr id="0" name=""/>
        <dsp:cNvSpPr/>
      </dsp:nvSpPr>
      <dsp:spPr>
        <a:xfrm rot="5400000">
          <a:off x="-227378" y="2870923"/>
          <a:ext cx="1515854" cy="1061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553</a:t>
          </a:r>
          <a:endParaRPr lang="ru-RU" sz="2900" kern="1200" dirty="0"/>
        </a:p>
      </dsp:txBody>
      <dsp:txXfrm rot="5400000">
        <a:off x="-227378" y="2870923"/>
        <a:ext cx="1515854" cy="1061097"/>
      </dsp:txXfrm>
    </dsp:sp>
    <dsp:sp modelId="{23B00027-4CA4-491B-942C-285C0655058E}">
      <dsp:nvSpPr>
        <dsp:cNvPr id="0" name=""/>
        <dsp:cNvSpPr/>
      </dsp:nvSpPr>
      <dsp:spPr>
        <a:xfrm rot="5400000">
          <a:off x="3130528" y="574114"/>
          <a:ext cx="985305" cy="5124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Вошло в скорректированную выборку</a:t>
          </a:r>
          <a:endParaRPr lang="ru-RU" sz="2800" kern="1200" dirty="0">
            <a:solidFill>
              <a:srgbClr val="002060"/>
            </a:solidFill>
          </a:endParaRPr>
        </a:p>
      </dsp:txBody>
      <dsp:txXfrm rot="5400000">
        <a:off x="3130528" y="574114"/>
        <a:ext cx="985305" cy="512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0.36371</cdr:x>
      <cdr:y>0.33873</cdr:y>
    </cdr:from>
    <cdr:to>
      <cdr:x>0.43137</cdr:x>
      <cdr:y>0.45066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25764" y="1924667"/>
          <a:ext cx="618683" cy="63598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0.09268</cdr:x>
      <cdr:y>0.11929</cdr:y>
    </cdr:from>
    <cdr:to>
      <cdr:x>0.17794</cdr:x>
      <cdr:y>0.50074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52500" y="771523"/>
          <a:ext cx="876300" cy="24669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0.4917</cdr:x>
      <cdr:y>0.10457</cdr:y>
    </cdr:from>
    <cdr:to>
      <cdr:x>0.55936</cdr:x>
      <cdr:y>0.2165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4496084" y="594176"/>
          <a:ext cx="618683" cy="63598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0.61344</cdr:x>
      <cdr:y>0.14323</cdr:y>
    </cdr:from>
    <cdr:to>
      <cdr:x>0.69871</cdr:x>
      <cdr:y>0.43385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5609324" y="813862"/>
          <a:ext cx="779709" cy="16513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0.09175</cdr:x>
      <cdr:y>0.50368</cdr:y>
    </cdr:from>
    <cdr:to>
      <cdr:x>0.13253</cdr:x>
      <cdr:y>0.5729</cdr:y>
    </cdr:to>
    <cdr:cxnSp macro="">
      <cdr:nvCxnSpPr>
        <cdr:cNvPr id="9" name="Соединительная линия уступом 8"/>
        <cdr:cNvCxnSpPr/>
      </cdr:nvCxnSpPr>
      <cdr:spPr>
        <a:xfrm xmlns:a="http://schemas.openxmlformats.org/drawingml/2006/main" rot="5400000">
          <a:off x="942975" y="3257548"/>
          <a:ext cx="419101" cy="447676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0.37627</cdr:x>
      <cdr:y>0.4757</cdr:y>
    </cdr:from>
    <cdr:to>
      <cdr:x>0.46247</cdr:x>
      <cdr:y>0.53314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67150" y="3076574"/>
          <a:ext cx="8858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0.5431</cdr:x>
      <cdr:y>0.03976</cdr:y>
    </cdr:from>
    <cdr:to>
      <cdr:x>0.60426</cdr:x>
      <cdr:y>0.10457</cdr:y>
    </cdr:to>
    <cdr:cxnSp macro="">
      <cdr:nvCxnSpPr>
        <cdr:cNvPr id="12" name="Соединительная линия уступом 11"/>
        <cdr:cNvCxnSpPr/>
      </cdr:nvCxnSpPr>
      <cdr:spPr>
        <a:xfrm xmlns:a="http://schemas.openxmlformats.org/drawingml/2006/main" flipV="1">
          <a:off x="5581650" y="257174"/>
          <a:ext cx="628650" cy="419100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0.72408</cdr:x>
      <cdr:y>0.19889</cdr:y>
    </cdr:from>
    <cdr:to>
      <cdr:x>0.78524</cdr:x>
      <cdr:y>0.2637</cdr:y>
    </cdr:to>
    <cdr:cxnSp macro="">
      <cdr:nvCxnSpPr>
        <cdr:cNvPr id="11" name="Соединительная линия уступом 10"/>
        <cdr:cNvCxnSpPr/>
      </cdr:nvCxnSpPr>
      <cdr:spPr>
        <a:xfrm xmlns:a="http://schemas.openxmlformats.org/drawingml/2006/main" flipV="1">
          <a:off x="6621033" y="1130109"/>
          <a:ext cx="559247" cy="368251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0.31667</cdr:x>
      <cdr:y>0.14673</cdr:y>
    </cdr:from>
    <cdr:to>
      <cdr:x>0.48992</cdr:x>
      <cdr:y>0.19548</cdr:y>
    </cdr:to>
    <cdr:sp macro="" textlink="">
      <cdr:nvSpPr>
        <cdr:cNvPr id="13" name="TextBox 11"/>
        <cdr:cNvSpPr txBox="1"/>
      </cdr:nvSpPr>
      <cdr:spPr>
        <a:xfrm xmlns:a="http://schemas.openxmlformats.org/drawingml/2006/main">
          <a:off x="2895625" y="833736"/>
          <a:ext cx="158417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C00000"/>
              </a:solidFill>
            </a:rPr>
            <a:t>Приоритет 2</a:t>
          </a:r>
          <a:endParaRPr lang="ru-RU" sz="12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0.437</cdr:x>
      <cdr:y>0.04629</cdr:y>
    </cdr:from>
    <cdr:to>
      <cdr:x>0.61025</cdr:x>
      <cdr:y>0.09504</cdr:y>
    </cdr:to>
    <cdr:sp macro="" textlink="">
      <cdr:nvSpPr>
        <cdr:cNvPr id="14" name="TextBox 11"/>
        <cdr:cNvSpPr txBox="1"/>
      </cdr:nvSpPr>
      <cdr:spPr>
        <a:xfrm xmlns:a="http://schemas.openxmlformats.org/drawingml/2006/main">
          <a:off x="3995936" y="263031"/>
          <a:ext cx="158417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C00000"/>
              </a:solidFill>
            </a:rPr>
            <a:t>Приоритет 3</a:t>
          </a:r>
          <a:endParaRPr lang="ru-RU" sz="12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0.58662</cdr:x>
      <cdr:y>0.43494</cdr:y>
    </cdr:from>
    <cdr:to>
      <cdr:x>0.75987</cdr:x>
      <cdr:y>0.48369</cdr:y>
    </cdr:to>
    <cdr:sp macro="" textlink="">
      <cdr:nvSpPr>
        <cdr:cNvPr id="15" name="TextBox 11"/>
        <cdr:cNvSpPr txBox="1"/>
      </cdr:nvSpPr>
      <cdr:spPr>
        <a:xfrm xmlns:a="http://schemas.openxmlformats.org/drawingml/2006/main">
          <a:off x="5364088" y="2471349"/>
          <a:ext cx="158417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C00000"/>
              </a:solidFill>
            </a:rPr>
            <a:t>Приоритет </a:t>
          </a:r>
          <a:r>
            <a:rPr lang="ru-RU" sz="1200" dirty="0">
              <a:solidFill>
                <a:srgbClr val="C00000"/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0.22438</cdr:x>
      <cdr:y>0.10457</cdr:y>
    </cdr:from>
    <cdr:to>
      <cdr:x>0.29204</cdr:x>
      <cdr:y>0.2165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2051720" y="594176"/>
          <a:ext cx="618683" cy="63598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0.47322</cdr:x>
      <cdr:y>0.44289</cdr:y>
    </cdr:from>
    <cdr:to>
      <cdr:x>0.6968</cdr:x>
      <cdr:y>0.55775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1313" y="2695684"/>
          <a:ext cx="1980220" cy="69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kern="1200" dirty="0">
              <a:solidFill>
                <a:schemeClr val="tx2"/>
              </a:solidFill>
            </a:rPr>
            <a:t>Потенциальная проблема в </a:t>
          </a:r>
          <a:r>
            <a:rPr lang="ru-RU" sz="1200" b="1" kern="1200" dirty="0" err="1">
              <a:solidFill>
                <a:schemeClr val="tx2"/>
              </a:solidFill>
            </a:rPr>
            <a:t>коммуницировании</a:t>
          </a:r>
          <a:r>
            <a:rPr lang="ru-RU" sz="1200" b="1" kern="1200" dirty="0">
              <a:solidFill>
                <a:schemeClr val="tx2"/>
              </a:solidFill>
            </a:rPr>
            <a:t> требований к работникам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21E06-3B35-45F5-B37E-EFE874E4BE27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BF9F-2558-4914-BCF8-75904056D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E1752-FB2A-46F9-B891-40DCEA3D891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5C498-DA03-4E31-A78B-378DF522B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04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64522-BF20-4B91-82A7-C9BE17FF09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C498-DA03-4E31-A78B-378DF522BA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C498-DA03-4E31-A78B-378DF522BA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C498-DA03-4E31-A78B-378DF522BA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EF6B74-8D1F-4BD8-8159-141CE0732504}" type="slidenum">
              <a:rPr lang="ru-RU" sz="1200">
                <a:latin typeface="+mn-lt"/>
                <a:cs typeface="+mn-cs"/>
              </a:rPr>
              <a:pPr algn="r">
                <a:defRPr/>
              </a:pPr>
              <a:t>23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62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2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07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51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93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08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90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2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2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0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29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08D3-E492-4A23-8C81-BD0A15D0A82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0D99-4A97-43E3-B369-238C17FACA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77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mailto:kuznetsova@vcot.info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97152"/>
            <a:ext cx="9144000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4482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AA700"/>
                </a:solidFill>
                <a:latin typeface="Palatino Linotype" panose="02040502050505030304" pitchFamily="18" charset="0"/>
              </a:rPr>
              <a:t>Культура безопасности:</a:t>
            </a:r>
            <a:br>
              <a:rPr lang="ru-RU" b="1" dirty="0" smtClean="0">
                <a:solidFill>
                  <a:srgbClr val="FAA700"/>
                </a:solidFill>
                <a:latin typeface="Palatino Linotype" panose="02040502050505030304" pitchFamily="18" charset="0"/>
              </a:rPr>
            </a:br>
            <a:r>
              <a:rPr lang="ru-RU" b="1" dirty="0" smtClean="0">
                <a:solidFill>
                  <a:srgbClr val="FAA700"/>
                </a:solidFill>
                <a:latin typeface="Palatino Linotype" panose="02040502050505030304" pitchFamily="18" charset="0"/>
              </a:rPr>
              <a:t>вызовы и решения</a:t>
            </a:r>
            <a:br>
              <a:rPr lang="ru-RU" b="1" dirty="0" smtClean="0">
                <a:solidFill>
                  <a:srgbClr val="FAA700"/>
                </a:solidFill>
                <a:latin typeface="Palatino Linotype" panose="02040502050505030304" pitchFamily="18" charset="0"/>
              </a:rPr>
            </a:b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2484848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Кузнецова Е. А.</a:t>
            </a:r>
            <a:endParaRPr lang="en-US" sz="1400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ФГБУ «ВНИИ труда» Минтруда России</a:t>
            </a:r>
            <a:endParaRPr lang="en-US" sz="1400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0" y="5013176"/>
            <a:ext cx="421304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Х</a:t>
            </a:r>
            <a:r>
              <a:rPr lang="en-US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V</a:t>
            </a:r>
            <a:r>
              <a:rPr lang="ru-RU" sz="1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Российско-Белорусская конференция «Совершенствование законодательства об охране труда Российской Федерации и Республики Беларусь с учетом международного опыта»</a:t>
            </a:r>
            <a:endParaRPr lang="en-US" sz="1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3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n1.vtomske.ru/a/2e26fba3ecf91065b245ffbad5867311_lgad6b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355976" cy="3573016"/>
          </a:xfrm>
          <a:prstGeom prst="rect">
            <a:avLst/>
          </a:prstGeom>
          <a:noFill/>
        </p:spPr>
      </p:pic>
      <p:pic>
        <p:nvPicPr>
          <p:cNvPr id="17412" name="Picture 4" descr="https://files.geometria.ru/pics/original/057/795/57795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708" y="0"/>
            <a:ext cx="4713292" cy="3284984"/>
          </a:xfrm>
          <a:prstGeom prst="rect">
            <a:avLst/>
          </a:prstGeom>
          <a:noFill/>
        </p:spPr>
      </p:pic>
      <p:pic>
        <p:nvPicPr>
          <p:cNvPr id="17414" name="Picture 6" descr="https://fs.4geo.ru/get/editors/landingpage/1492606402-781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284984"/>
          </a:xfrm>
          <a:prstGeom prst="rect">
            <a:avLst/>
          </a:prstGeom>
          <a:noFill/>
        </p:spPr>
      </p:pic>
      <p:pic>
        <p:nvPicPr>
          <p:cNvPr id="17416" name="Picture 8" descr="http://promintellect.ru/wp-content/uploads/2017/02/tehobsluzhivaniy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052736"/>
            <a:ext cx="6320048" cy="10220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Состояние охраны труда на предприятии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7367355-402A-48CB-8D17-E2C154C9D8D6}"/>
              </a:ext>
            </a:extLst>
          </p:cNvPr>
          <p:cNvGraphicFramePr/>
          <p:nvPr/>
        </p:nvGraphicFramePr>
        <p:xfrm>
          <a:off x="1403648" y="2564904"/>
          <a:ext cx="67107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4390" y="1"/>
            <a:ext cx="7736180" cy="1056904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Оценка «отлично» с разбивкой по ВЭД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223" y="540685"/>
            <a:ext cx="8974777" cy="59907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0634" y="1033153"/>
          <a:ext cx="818506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joyreactor.cc/pics/comment/%D1%82%D0%B5%D1%85%D0%BD%D0%B8%D0%BA%D0%B0-%D0%B1%D0%B5%D0%B7%D0%BE%D0%BF%D0%B0%D1%81%D0%BD%D0%BE%D1%81%D1%82%D0%B8-%D0%BE%D1%85%D1%80%D0%B0%D0%BD%D0%B0-%D1%82%D1%80%D1%83%D0%B4%D0%B0-%D0%B2%D0%B5%D1%81%D0%B5%D0%BB%D1%8B%D0%B5-%D0%BA%D0%B0%D1%80%D1%82%D0%B8%D0%BD%D0%BA%D0%B8-%D0%BF%D0%BB%D0%B0%D0%BA%D0%B0%D1%82%D1%8B-10189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3016"/>
            <a:ext cx="4800220" cy="3284984"/>
          </a:xfrm>
          <a:prstGeom prst="rect">
            <a:avLst/>
          </a:prstGeom>
          <a:noFill/>
        </p:spPr>
      </p:pic>
      <p:pic>
        <p:nvPicPr>
          <p:cNvPr id="15364" name="Picture 4" descr="http://www.pridemedia.ru/uploads/images/projects/201203/poster-2011-nlmk-da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73016"/>
          </a:xfrm>
          <a:prstGeom prst="rect">
            <a:avLst/>
          </a:prstGeom>
          <a:noFill/>
        </p:spPr>
      </p:pic>
      <p:pic>
        <p:nvPicPr>
          <p:cNvPr id="15366" name="Picture 6" descr="http://img1.reactor.cc/pics/post/full/%D1%82%D0%B5%D1%85%D0%BD%D0%B8%D0%BA%D0%B0-%D0%B1%D0%B5%D0%B7%D0%BE%D0%BF%D0%B0%D1%81%D0%BD%D0%BE%D1%81%D1%82%D0%B8-%D0%BE%D1%85%D1%80%D0%B0%D0%BD%D0%B0-%D1%82%D1%80%D1%83%D0%B4%D0%B0-%D0%B2%D0%B5%D1%81%D0%B5%D0%BB%D1%8B%D0%B5-%D0%BA%D0%B0%D1%80%D1%82%D0%B8%D0%BD%D0%BA%D0%B8-%D0%BF%D0%BB%D0%B0%D0%BA%D0%B0%D1%82%D1%8B-111974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73016"/>
          </a:xfrm>
          <a:prstGeom prst="rect">
            <a:avLst/>
          </a:prstGeom>
          <a:noFill/>
        </p:spPr>
      </p:pic>
      <p:pic>
        <p:nvPicPr>
          <p:cNvPr id="15368" name="Picture 8" descr="http://img0.reactor.cc/pics/comment/full/%D1%82%D0%B5%D1%85%D0%BD%D0%B8%D0%BA%D0%B0-%D0%B1%D0%B5%D0%B7%D0%BE%D0%BF%D0%B0%D1%81%D0%BD%D0%BE%D1%81%D1%82%D0%B8-%D0%BE%D1%85%D1%80%D0%B0%D0%BD%D0%B0-%D1%82%D1%80%D1%83%D0%B4%D0%B0-%D0%B2%D0%B5%D1%81%D0%B5%D0%BB%D1%8B%D0%B5-%D0%BA%D0%B0%D1%80%D1%82%D0%B8%D0%BD%D0%BA%D0%B8-%D0%BF%D0%BB%D0%B0%D0%BA%D0%B0%D1%82%D1%8B-101891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7239" y="3573016"/>
            <a:ext cx="4546761" cy="32849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404664"/>
            <a:ext cx="6320048" cy="10220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Отношение к вопросам безопасности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1C1878E-841E-4BDF-8B31-A5FEF2650CDC}"/>
              </a:ext>
            </a:extLst>
          </p:cNvPr>
          <p:cNvGraphicFramePr/>
          <p:nvPr/>
        </p:nvGraphicFramePr>
        <p:xfrm>
          <a:off x="755576" y="1628800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50522" y="0"/>
            <a:ext cx="6320048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Отношение к вопросам безопасности в зависимости от оценки состояния ОТ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65166" y="1009404"/>
          <a:ext cx="8778834" cy="562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Кто должен быть заинтересован в безопасности на рабочих местах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27B4637A-1402-41A3-B303-17D8246E8942}"/>
              </a:ext>
            </a:extLst>
          </p:cNvPr>
          <p:cNvGraphicFramePr/>
          <p:nvPr/>
        </p:nvGraphicFramePr>
        <p:xfrm>
          <a:off x="222663" y="961901"/>
          <a:ext cx="8657111" cy="552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Кто должен быть заинтересован в безопасности на рабочих местах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062842"/>
          <a:ext cx="9144000" cy="579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является самым важным с точки зрения безопасности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40476" y="905259"/>
          <a:ext cx="8559140" cy="569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007" y="291302"/>
            <a:ext cx="8858993" cy="65666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является самым важным с точки зрения безопасности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27512" y="736271"/>
          <a:ext cx="8247412" cy="583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Меры по повышению безопасности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480D3A0E-5D2D-49B3-999C-EC3F8D36CE86}"/>
              </a:ext>
            </a:extLst>
          </p:cNvPr>
          <p:cNvGraphicFramePr/>
          <p:nvPr/>
        </p:nvGraphicFramePr>
        <p:xfrm>
          <a:off x="151411" y="1033154"/>
          <a:ext cx="8790709" cy="562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Случаи нарушения требований охраны труда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C445E39E-E4B2-4DDE-A8D5-76E779932DC9}"/>
              </a:ext>
            </a:extLst>
          </p:cNvPr>
          <p:cNvGraphicFramePr/>
          <p:nvPr/>
        </p:nvGraphicFramePr>
        <p:xfrm>
          <a:off x="249382" y="1258784"/>
          <a:ext cx="8576953" cy="524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stol.com.ua/pic/201205/2560x1600/nastol.com.ua-2296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-1" r="6890" b="16201"/>
          <a:stretch/>
        </p:blipFill>
        <p:spPr bwMode="auto">
          <a:xfrm>
            <a:off x="0" y="854639"/>
            <a:ext cx="9144000" cy="6003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54640"/>
            <a:ext cx="9144000" cy="601741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5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1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854639"/>
            <a:ext cx="4067944" cy="6021649"/>
          </a:xfrm>
          <a:prstGeom prst="homePlate">
            <a:avLst>
              <a:gd name="adj" fmla="val 11096"/>
            </a:avLst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23279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СДВИГ ПАРАДИГМЫ УПРАВЛЕНИЯ</a:t>
            </a:r>
            <a:endParaRPr lang="ru-RU" sz="2000" b="1" dirty="0">
              <a:solidFill>
                <a:srgbClr val="E2A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792" y="4894095"/>
            <a:ext cx="336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DEA900"/>
                </a:solidFill>
                <a:latin typeface="Palatino Linotype" panose="02040502050505030304" pitchFamily="18" charset="0"/>
              </a:rPr>
              <a:t>ОТ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РЕАГИРОВАНИЯ НА ПРОИЗОШЕДШИЕ СЛУЧАИ</a:t>
            </a:r>
            <a:endParaRPr lang="ru-RU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19675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DEA900"/>
                </a:solidFill>
                <a:latin typeface="Palatino Linotype" panose="02040502050505030304" pitchFamily="18" charset="0"/>
              </a:rPr>
              <a:t>К</a:t>
            </a:r>
            <a:endParaRPr lang="en-US" sz="2400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ПРЕДОТВРАЩЕНИЮ</a:t>
            </a:r>
            <a:endParaRPr lang="ru-RU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ee-office.net/uploads/posts/2015-10/14444000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9144"/>
            <a:ext cx="9196253" cy="68671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727" y="0"/>
            <a:ext cx="7958843" cy="102201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причины нарушений требований охраны труда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3E83BCAB-6E9F-46A2-BD5C-35696A7F62FB}"/>
              </a:ext>
            </a:extLst>
          </p:cNvPr>
          <p:cNvGraphicFramePr/>
          <p:nvPr/>
        </p:nvGraphicFramePr>
        <p:xfrm>
          <a:off x="124691" y="950027"/>
          <a:ext cx="8808522" cy="572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11560" y="0"/>
            <a:ext cx="7848872" cy="85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1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179512" y="1175991"/>
          <a:ext cx="8784976" cy="56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437112"/>
            <a:ext cx="1398295" cy="7615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Большая проблема с учетом важности этого фактора. Требуется анализ.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4149080"/>
            <a:ext cx="1398295" cy="7615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Проблема идентифицирована. Требуется коррекция.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1124744"/>
            <a:ext cx="1512168" cy="5439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Элемент системы работает удовлетворительно. Требуется поддержание.</a:t>
            </a: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3686139" y="3915619"/>
            <a:ext cx="352425" cy="9286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/>
        </p:nvSpPr>
        <p:spPr>
          <a:xfrm>
            <a:off x="7092280" y="1916832"/>
            <a:ext cx="1398295" cy="7615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Проблема есть, но ее масштаб, скорее, незначителен. Требуется анализ.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ФАКТОРЫ БЕЗОПАСНОСТИ ТРУДА, ИМЕЮЩИЕСЯ НА ПРЕДПРИЯТИЯХ, 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ПРИОРИТЕТЫ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ru-RU" sz="2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ДИАГНОСТИКА ПРОБЛЕМ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694" y="134077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Приоритет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3808" y="149317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Приоритет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0640" y="4425802"/>
            <a:ext cx="1668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solidFill>
                  <a:srgbClr val="C00000"/>
                </a:solidFill>
              </a:rPr>
              <a:t>Приоритет</a:t>
            </a:r>
            <a:r>
              <a:rPr lang="ru-RU" sz="1000" dirty="0">
                <a:solidFill>
                  <a:prstClr val="black"/>
                </a:solidFill>
              </a:rPr>
              <a:t> – важность по мнению работников основных профессий</a:t>
            </a:r>
          </a:p>
        </p:txBody>
      </p:sp>
    </p:spTree>
    <p:extLst>
      <p:ext uri="{BB962C8B-B14F-4D97-AF65-F5344CB8AC3E}">
        <p14:creationId xmlns="" xmlns:p14="http://schemas.microsoft.com/office/powerpoint/2010/main" val="201946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000" y="0"/>
            <a:ext cx="6858000" cy="66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1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0" y="817439"/>
          <a:ext cx="8820472" cy="594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/>
          <p:cNvSpPr/>
          <p:nvPr/>
        </p:nvSpPr>
        <p:spPr>
          <a:xfrm>
            <a:off x="2578515" y="1373821"/>
            <a:ext cx="486054" cy="792088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428" y="930513"/>
            <a:ext cx="102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Консенсус. Требуется поддержание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329862" y="1026888"/>
            <a:ext cx="486054" cy="3084481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4293096"/>
            <a:ext cx="102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Большая проблема. Требуется анализ</a:t>
            </a:r>
          </a:p>
        </p:txBody>
      </p:sp>
      <p:sp>
        <p:nvSpPr>
          <p:cNvPr id="7" name="Овал 6"/>
          <p:cNvSpPr/>
          <p:nvPr/>
        </p:nvSpPr>
        <p:spPr>
          <a:xfrm>
            <a:off x="4108695" y="1749667"/>
            <a:ext cx="486054" cy="792088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15916" y="1090287"/>
            <a:ext cx="102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Специалисты по ОТ знают что-то больше…</a:t>
            </a:r>
          </a:p>
        </p:txBody>
      </p:sp>
      <p:sp>
        <p:nvSpPr>
          <p:cNvPr id="9" name="Овал 8"/>
          <p:cNvSpPr/>
          <p:nvPr/>
        </p:nvSpPr>
        <p:spPr>
          <a:xfrm>
            <a:off x="5565525" y="2173083"/>
            <a:ext cx="486054" cy="792088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80282" y="3024481"/>
            <a:ext cx="486054" cy="1553418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1498" y="838180"/>
            <a:ext cx="102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Консенсус. Требуется серьезная корректировка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72" y="4437112"/>
            <a:ext cx="133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Серьезный сбой. Система поощрений не работает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724286" y="3697211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1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384757" y="2806164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2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912418" y="402534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5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3951390" y="2885984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4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4509474" y="3217847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2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5633262" y="1598119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3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5892150" y="4177646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3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6901113" y="2529165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Приоритет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4410" y="1788153"/>
            <a:ext cx="155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800" dirty="0">
                <a:solidFill>
                  <a:srgbClr val="C00000"/>
                </a:solidFill>
              </a:rPr>
              <a:t>Приоритет</a:t>
            </a:r>
            <a:r>
              <a:rPr lang="ru-RU" sz="800" dirty="0">
                <a:solidFill>
                  <a:prstClr val="black"/>
                </a:solidFill>
              </a:rPr>
              <a:t> – важность по мнению работников основных профессий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61704" y="937678"/>
            <a:ext cx="486054" cy="2349595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35340" y="1769867"/>
            <a:ext cx="486054" cy="2349595"/>
          </a:xfrm>
          <a:prstGeom prst="ellipse">
            <a:avLst/>
          </a:prstGeom>
          <a:noFill/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04048" y="4365104"/>
            <a:ext cx="1829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Серьезный сбой в «понимании» требований и системе контроля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544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ФАКТОРЫ БЕЗОПАСНОСТИ ТРУДА, ИМЕЮЩИЕСЯ НА ПРЕДПРИЯТИЯХ, 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ПРИОРИТЕТЫ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ru-RU" sz="2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ДИАГНОСТИКА ПРОБЛЕМ</a:t>
            </a:r>
          </a:p>
        </p:txBody>
      </p:sp>
    </p:spTree>
    <p:extLst>
      <p:ext uri="{BB962C8B-B14F-4D97-AF65-F5344CB8AC3E}">
        <p14:creationId xmlns="" xmlns:p14="http://schemas.microsoft.com/office/powerpoint/2010/main" val="221394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gvarr.net.ru/img/2016/11/29/business-background-1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067944" y="2708920"/>
            <a:ext cx="4608512" cy="935038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 marL="0" indent="0" algn="ctr">
              <a:spcBef>
                <a:spcPct val="60000"/>
              </a:spcBef>
              <a:buNone/>
              <a:defRPr/>
            </a:pP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  <a:p>
            <a:pPr marL="0" indent="0" algn="r">
              <a:buNone/>
              <a:defRPr/>
            </a:pP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b796a68465b9274dcde802fe059367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92237" cy="496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72950" y="4839855"/>
            <a:ext cx="3628051" cy="1354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Кузнецова Екатерина Анатольевна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Начальник отдела экономического анализа и мониторинга условий и охраны труда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ФГБУ «ВНИИ труда» Минтруда России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  <a:hlinkClick r:id="rId5"/>
              </a:rPr>
              <a:t>kuznetsova@vcot.info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10051"/>
            <a:ext cx="1546893" cy="1466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14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85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1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1191" y="194369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СРАВНЕНИЕ ДВУХ КОНЦЕПЦИЙ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50404"/>
            <a:ext cx="9144000" cy="60075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7" y="1030168"/>
            <a:ext cx="4045894" cy="5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50" y="1016164"/>
            <a:ext cx="4045893" cy="56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672" y="2204864"/>
            <a:ext cx="4045893" cy="4278094"/>
          </a:xfrm>
          <a:prstGeom prst="rect">
            <a:avLst/>
          </a:prstGeom>
          <a:solidFill>
            <a:schemeClr val="tx1">
              <a:lumMod val="65000"/>
              <a:lumOff val="3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РЕАГИРОВАНИЕ</a:t>
            </a:r>
          </a:p>
          <a:p>
            <a:endParaRPr lang="ru-RU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Реактивный подход (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не предполагает системного устранения опасностей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)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Приоритет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– обеспечение соответствия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нормативным требованиям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В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фокусе – технические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требования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Ответственность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– на линейных руководителях и специалистах по охране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труда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Акцент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делается на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обязанностях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- </a:t>
            </a:r>
            <a:r>
              <a:rPr lang="ru-RU" altLang="ru-RU" sz="1600" b="1" dirty="0" err="1">
                <a:solidFill>
                  <a:schemeClr val="bg1"/>
                </a:solidFill>
                <a:latin typeface="Sitka Banner" panose="02000505000000020004" pitchFamily="2" charset="0"/>
              </a:rPr>
              <a:t>Тэйлоровские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 воззрения на работников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9650" y="3189749"/>
            <a:ext cx="4045893" cy="3539430"/>
          </a:xfrm>
          <a:prstGeom prst="rect">
            <a:avLst/>
          </a:prstGeom>
          <a:solidFill>
            <a:schemeClr val="tx1">
              <a:lumMod val="65000"/>
              <a:lumOff val="3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ПРЕДОТВРАЩЕНИЕ</a:t>
            </a:r>
          </a:p>
          <a:p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Интегрированная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система управления охраной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труда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Наличие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инструментов оценки, контроля и мониторинга, а также иерархия мер по снижению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рисков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Информированность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и вовлеченность работников (работники – ключевой </a:t>
            </a:r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элемент</a:t>
            </a:r>
            <a:endParaRPr lang="en-US" altLang="ru-RU" sz="1600" b="1" dirty="0" smtClean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  <a:endParaRPr lang="ru-RU" altLang="ru-RU" sz="1600" b="1" dirty="0">
              <a:solidFill>
                <a:schemeClr val="bg1"/>
              </a:solidFill>
              <a:latin typeface="Sitka Banner" panose="02000505000000020004" pitchFamily="2" charset="0"/>
            </a:endParaRPr>
          </a:p>
          <a:p>
            <a:r>
              <a:rPr lang="ru-RU" altLang="ru-RU" sz="1600" b="1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- </a:t>
            </a:r>
            <a:r>
              <a:rPr lang="ru-RU" altLang="ru-RU" sz="1600" b="1" dirty="0">
                <a:solidFill>
                  <a:schemeClr val="bg1"/>
                </a:solidFill>
                <a:latin typeface="Sitka Banner" panose="02000505000000020004" pitchFamily="2" charset="0"/>
              </a:rPr>
              <a:t>Приверженность топ-менеджеров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9604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85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1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8096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ЭВОЛЮЦИЯ ВЗГЛЯДОВ НА УПРАВЛЕНИЕ БЕЗОПАСНОСТЬЮ И ОХРАНУ ЗДОРОВЬЯ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ОБЗОР</a:t>
            </a:r>
          </a:p>
        </p:txBody>
      </p:sp>
      <p:pic>
        <p:nvPicPr>
          <p:cNvPr id="3078" name="Picture 6" descr="Картинки по запросу mechan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405"/>
            <a:ext cx="9144000" cy="6001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196752"/>
            <a:ext cx="8136904" cy="532859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475656" y="1772816"/>
            <a:ext cx="0" cy="4176464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75656" y="5949280"/>
            <a:ext cx="6912768" cy="0"/>
          </a:xfrm>
          <a:prstGeom prst="straightConnector1">
            <a:avLst/>
          </a:prstGeom>
          <a:ln w="635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4400" y="2132856"/>
            <a:ext cx="461665" cy="33553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Количество несчастных случаев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1940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Время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79712" y="240597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Технико – технологические меры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3400" y="339562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Организационные меры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0156" y="4006805"/>
            <a:ext cx="237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Культура безопасного труда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Дуга 46"/>
          <p:cNvSpPr/>
          <p:nvPr/>
        </p:nvSpPr>
        <p:spPr>
          <a:xfrm flipH="1" flipV="1">
            <a:off x="1512232" y="1484784"/>
            <a:ext cx="4752528" cy="2232248"/>
          </a:xfrm>
          <a:prstGeom prst="arc">
            <a:avLst/>
          </a:prstGeom>
          <a:ln w="19050">
            <a:solidFill>
              <a:srgbClr val="FAA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flipH="1" flipV="1">
            <a:off x="3885462" y="2602665"/>
            <a:ext cx="4752528" cy="2232248"/>
          </a:xfrm>
          <a:prstGeom prst="arc">
            <a:avLst/>
          </a:prstGeom>
          <a:ln w="19050">
            <a:solidFill>
              <a:srgbClr val="FAA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flipH="1" flipV="1">
            <a:off x="6255429" y="3900945"/>
            <a:ext cx="3635832" cy="1865584"/>
          </a:xfrm>
          <a:prstGeom prst="arc">
            <a:avLst/>
          </a:prstGeom>
          <a:ln w="19050">
            <a:solidFill>
              <a:srgbClr val="FAA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835696" y="3923903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Безопасное оборудование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Безопасные технологии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3608" y="4700793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Системы управления в сфере охраны труда и здоровья (процессы, компетенции, инструменты)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4653136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Ценности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Нормы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Поведенческие установки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544" y="6525344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</a:t>
            </a:r>
            <a:r>
              <a:rPr lang="en-US" sz="1200" dirty="0" err="1" smtClean="0">
                <a:solidFill>
                  <a:schemeClr val="bg1"/>
                </a:solidFill>
              </a:rPr>
              <a:t>Yangho</a:t>
            </a:r>
            <a:r>
              <a:rPr lang="en-US" sz="1200" dirty="0" smtClean="0">
                <a:solidFill>
                  <a:schemeClr val="bg1"/>
                </a:solidFill>
              </a:rPr>
              <a:t> Kim, </a:t>
            </a:r>
            <a:r>
              <a:rPr lang="en-US" sz="1200" dirty="0" err="1" smtClean="0">
                <a:solidFill>
                  <a:schemeClr val="bg1"/>
                </a:solidFill>
              </a:rPr>
              <a:t>Jungsung</a:t>
            </a:r>
            <a:r>
              <a:rPr lang="en-US" sz="1200" dirty="0" smtClean="0">
                <a:solidFill>
                  <a:schemeClr val="bg1"/>
                </a:solidFill>
              </a:rPr>
              <a:t> Park, </a:t>
            </a:r>
            <a:r>
              <a:rPr lang="en-US" sz="1200" dirty="0" err="1" smtClean="0">
                <a:solidFill>
                  <a:schemeClr val="bg1"/>
                </a:solidFill>
              </a:rPr>
              <a:t>Mijin</a:t>
            </a:r>
            <a:r>
              <a:rPr lang="en-US" sz="1200" dirty="0" smtClean="0">
                <a:solidFill>
                  <a:schemeClr val="bg1"/>
                </a:solidFill>
              </a:rPr>
              <a:t> Park. Creating </a:t>
            </a:r>
            <a:r>
              <a:rPr lang="en-US" sz="1200" dirty="0">
                <a:solidFill>
                  <a:schemeClr val="bg1"/>
                </a:solidFill>
              </a:rPr>
              <a:t>a Culture of Prevention in Occupational Safety and Health </a:t>
            </a:r>
            <a:r>
              <a:rPr lang="en-US" sz="1200" dirty="0" smtClean="0">
                <a:solidFill>
                  <a:schemeClr val="bg1"/>
                </a:solidFill>
              </a:rPr>
              <a:t>Practice.  SH@W. V.7, I. 2 </a:t>
            </a:r>
            <a:endParaRPr lang="en-US" sz="1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1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 descr="C:\Users\gendir\Desktop\Документы\Сайт ВНИИ труда\Содержание\Картинки\Новости\Treasuremap_CULTURE OF PREVEN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236941" y="6327242"/>
            <a:ext cx="5541093" cy="3268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Hudson (2007); Parker, Lawrie &amp; Hudson (2006)</a:t>
            </a:r>
            <a:endParaRPr lang="en-GB" sz="1800" dirty="0">
              <a:solidFill>
                <a:schemeClr val="bg1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69486" y="5131134"/>
            <a:ext cx="6742258" cy="950899"/>
            <a:chOff x="336" y="3290"/>
            <a:chExt cx="4966" cy="66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36" y="3359"/>
              <a:ext cx="1392" cy="38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400" b="1" dirty="0" smtClean="0">
                  <a:solidFill>
                    <a:prstClr val="white"/>
                  </a:solidFill>
                  <a:cs typeface="Arial" pitchFamily="34" charset="0"/>
                </a:rPr>
                <a:t>ПАТОЛОГИЧЕСКИЙ</a:t>
              </a:r>
              <a:endParaRPr lang="en-GB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794" y="3290"/>
              <a:ext cx="350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/>
                </a:rPr>
                <a:t>Есть НПА и мы следуем им</a:t>
              </a: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/>
                </a:rPr>
                <a:t>Все, что от меня зависит, я уже сделал</a:t>
              </a:r>
              <a:endParaRPr lang="en-GB" sz="14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/>
                </a:rPr>
                <a:t>Несчастные случаи есть и будут, это опасное производство</a:t>
              </a:r>
              <a:endParaRPr lang="en-GB" sz="1400" b="1" dirty="0">
                <a:solidFill>
                  <a:schemeClr val="bg1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alibri" panose="020F0502020204030204"/>
                </a:rPr>
                <a:t>Разбирайтесь с тем, кто допустил несчастный случай</a:t>
              </a:r>
              <a:endParaRPr lang="en-GB" sz="1400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117592" y="4147914"/>
            <a:ext cx="7364076" cy="1082010"/>
            <a:chOff x="336" y="2677"/>
            <a:chExt cx="5424" cy="751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36" y="2677"/>
              <a:ext cx="5424" cy="660"/>
              <a:chOff x="336" y="2677"/>
              <a:chExt cx="5424" cy="660"/>
            </a:xfrm>
          </p:grpSpPr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336" y="2735"/>
                <a:ext cx="1392" cy="38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prstClr val="white"/>
                    </a:solidFill>
                    <a:latin typeface="Calibri" panose="020F0502020204030204"/>
                  </a:rPr>
                  <a:t>РЕАКТИВНЫЙ</a:t>
                </a:r>
                <a:endParaRPr lang="en-GB" sz="14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1968" y="2677"/>
                <a:ext cx="3792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Мы серьезно настроены, но почему никто не делает, что предписано?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Много обсуждений, как классифицировать несчастный случай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Нужно пересмотреть условия, в которых мы работаем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687" y="3118"/>
              <a:ext cx="0" cy="310"/>
            </a:xfrm>
            <a:prstGeom prst="line">
              <a:avLst/>
            </a:prstGeom>
            <a:noFill/>
            <a:ln w="12700">
              <a:solidFill>
                <a:srgbClr val="FAA7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GB" sz="1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3968882" y="685379"/>
            <a:ext cx="5007137" cy="1475337"/>
            <a:chOff x="336" y="550"/>
            <a:chExt cx="3688" cy="1024"/>
          </a:xfrm>
        </p:grpSpPr>
        <p:grpSp>
          <p:nvGrpSpPr>
            <p:cNvPr id="36" name="Group 12"/>
            <p:cNvGrpSpPr>
              <a:grpSpLocks/>
            </p:cNvGrpSpPr>
            <p:nvPr/>
          </p:nvGrpSpPr>
          <p:grpSpPr bwMode="auto">
            <a:xfrm>
              <a:off x="336" y="550"/>
              <a:ext cx="3688" cy="810"/>
              <a:chOff x="336" y="550"/>
              <a:chExt cx="3688" cy="810"/>
            </a:xfrm>
          </p:grpSpPr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336" y="911"/>
                <a:ext cx="1392" cy="3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ВОСПРОИЗВОДЯЩИЙ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1976" y="550"/>
                <a:ext cx="2048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«Хроническое» беспокойство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Безопасность – это хороший бизнес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Новые идеи воспринимаются менеджментом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674" y="1295"/>
              <a:ext cx="0" cy="279"/>
            </a:xfrm>
            <a:prstGeom prst="line">
              <a:avLst/>
            </a:prstGeom>
            <a:noFill/>
            <a:ln w="12700">
              <a:solidFill>
                <a:srgbClr val="FAA7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GB" sz="1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6"/>
          <p:cNvGrpSpPr>
            <a:grpSpLocks/>
          </p:cNvGrpSpPr>
          <p:nvPr/>
        </p:nvGrpSpPr>
        <p:grpSpPr bwMode="auto">
          <a:xfrm>
            <a:off x="3023932" y="1959629"/>
            <a:ext cx="6013181" cy="1273630"/>
            <a:chOff x="336" y="1348"/>
            <a:chExt cx="4429" cy="884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689" y="1878"/>
              <a:ext cx="0" cy="354"/>
            </a:xfrm>
            <a:prstGeom prst="line">
              <a:avLst/>
            </a:prstGeom>
            <a:noFill/>
            <a:ln w="12700">
              <a:solidFill>
                <a:srgbClr val="FAA7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GB" sz="14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46" name="Group 18"/>
            <p:cNvGrpSpPr>
              <a:grpSpLocks/>
            </p:cNvGrpSpPr>
            <p:nvPr/>
          </p:nvGrpSpPr>
          <p:grpSpPr bwMode="auto">
            <a:xfrm>
              <a:off x="336" y="1348"/>
              <a:ext cx="4429" cy="810"/>
              <a:chOff x="336" y="1348"/>
              <a:chExt cx="4429" cy="810"/>
            </a:xfrm>
          </p:grpSpPr>
          <p:sp>
            <p:nvSpPr>
              <p:cNvPr id="47" name="Text Box 19"/>
              <p:cNvSpPr txBox="1">
                <a:spLocks noChangeArrowheads="1"/>
              </p:cNvSpPr>
              <p:nvPr/>
            </p:nvSpPr>
            <p:spPr bwMode="auto">
              <a:xfrm>
                <a:off x="336" y="1488"/>
                <a:ext cx="1392" cy="383"/>
              </a:xfrm>
              <a:prstGeom prst="rect">
                <a:avLst/>
              </a:prstGeom>
              <a:solidFill>
                <a:srgbClr val="FAA7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ПРОАКТИВНЫЙ</a:t>
                </a:r>
                <a:endParaRPr lang="en-GB" sz="1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Text Box 20"/>
              <p:cNvSpPr txBox="1">
                <a:spLocks noChangeArrowheads="1"/>
              </p:cNvSpPr>
              <p:nvPr/>
            </p:nvSpPr>
            <p:spPr bwMode="auto">
              <a:xfrm>
                <a:off x="1968" y="1348"/>
                <a:ext cx="2797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У нас есть ресурсы, чтобы предотвратить инциденты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Менеджмент открыт к диалогу, но все же занят статистикой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Работники являются «владельцам» процессов</a:t>
                </a:r>
                <a:r>
                  <a:rPr lang="en-GB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 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9" name="Group 21"/>
          <p:cNvGrpSpPr>
            <a:grpSpLocks/>
          </p:cNvGrpSpPr>
          <p:nvPr/>
        </p:nvGrpSpPr>
        <p:grpSpPr bwMode="auto">
          <a:xfrm>
            <a:off x="2059385" y="3232673"/>
            <a:ext cx="4946042" cy="997005"/>
            <a:chOff x="336" y="2111"/>
            <a:chExt cx="3643" cy="692"/>
          </a:xfrm>
        </p:grpSpPr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V="1">
              <a:off x="674" y="2495"/>
              <a:ext cx="0" cy="308"/>
            </a:xfrm>
            <a:prstGeom prst="line">
              <a:avLst/>
            </a:prstGeom>
            <a:noFill/>
            <a:ln w="12700">
              <a:solidFill>
                <a:srgbClr val="FAA7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GB" sz="14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51" name="Group 23"/>
            <p:cNvGrpSpPr>
              <a:grpSpLocks/>
            </p:cNvGrpSpPr>
            <p:nvPr/>
          </p:nvGrpSpPr>
          <p:grpSpPr bwMode="auto">
            <a:xfrm>
              <a:off x="336" y="2111"/>
              <a:ext cx="3643" cy="511"/>
              <a:chOff x="336" y="2111"/>
              <a:chExt cx="3643" cy="511"/>
            </a:xfrm>
          </p:grpSpPr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336" y="2111"/>
                <a:ext cx="1392" cy="385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СТАТИСТИЧЕСКИЙ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Text Box 25"/>
              <p:cNvSpPr txBox="1">
                <a:spLocks noChangeArrowheads="1"/>
              </p:cNvSpPr>
              <p:nvPr/>
            </p:nvSpPr>
            <p:spPr bwMode="auto">
              <a:xfrm>
                <a:off x="2016" y="2111"/>
                <a:ext cx="1963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У нас есть система управления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Мы проводим много аудитов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  <a:p>
                <a:pPr>
                  <a:defRPr/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Calibri" panose="020F0502020204030204"/>
                  </a:rPr>
                  <a:t>У нас собрано много статистики</a:t>
                </a:r>
                <a:endParaRPr lang="en-GB" sz="1400" b="1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231776" y="2159146"/>
            <a:ext cx="20946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Уровень информированности и ответственности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528" y="284175"/>
            <a:ext cx="517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УСТАНОВКИ В РАМКАХ ОРГАНИЗАЦИОННОЙ КУЛЬТУРЫ</a:t>
            </a:r>
            <a:r>
              <a:rPr lang="en-US" sz="2400" b="1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  </a:t>
            </a:r>
            <a:endParaRPr lang="ru-RU" sz="2400" b="1"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LABOR INSPECTION CHECK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951" y="284756"/>
            <a:ext cx="4248472" cy="1080120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8951" y="453947"/>
            <a:ext cx="37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Культура безопасности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МАГАТЭ (2006)</a:t>
            </a:r>
            <a:endParaRPr lang="ru-RU" sz="24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951" y="1785221"/>
            <a:ext cx="4248472" cy="621188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5279" y="1821634"/>
            <a:ext cx="3786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Безопасность – это ценность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951" y="2790285"/>
            <a:ext cx="4248472" cy="621188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6963" y="2808491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Лидерство и приверженность со стороны высшего руководства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951" y="3829178"/>
            <a:ext cx="4248472" cy="830997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6963" y="3829179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Обязанности и ответственность четко установлены. Вовлеченность работников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51" y="5065751"/>
            <a:ext cx="4248472" cy="830997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6963" y="5065752"/>
            <a:ext cx="406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Постоянное обучение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43039" y="290852"/>
            <a:ext cx="4248472" cy="1080120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43039" y="460043"/>
            <a:ext cx="37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Стремление к нулю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МАСО (2016)</a:t>
            </a:r>
            <a:endParaRPr lang="ru-RU" sz="24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039" y="1791317"/>
            <a:ext cx="4248472" cy="621188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969367" y="1827730"/>
            <a:ext cx="3786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Лидерство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и приверженность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43039" y="2531205"/>
            <a:ext cx="4248472" cy="621188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51051" y="2549411"/>
            <a:ext cx="406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Оценка и управление рисками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3039" y="3277491"/>
            <a:ext cx="4248472" cy="584776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51051" y="3277491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Наличие программ улучшения охраны труда с установленными целями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76281" y="5427357"/>
            <a:ext cx="4248472" cy="478484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84293" y="5427357"/>
            <a:ext cx="406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Повышение квалификации работников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58279" y="3987675"/>
            <a:ext cx="4248472" cy="584776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866291" y="3987675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Внедрение системного подхода в управлении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76567" y="4691763"/>
            <a:ext cx="4248472" cy="584776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884579" y="4691763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Использование безопасных технологий и оборудования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67423" y="6035931"/>
            <a:ext cx="4248472" cy="584776"/>
          </a:xfrm>
          <a:prstGeom prst="round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875435" y="6035931"/>
            <a:ext cx="406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Мотивирование посредством вовлечения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4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odub.tomsk.ru/Portals/0/EasyDNNnews/4015/4015GenCal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5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50800" dir="1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79715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Скажи мне – и я забуду.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	Покажи мне – и я запомню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+mj-lt"/>
              </a:rPr>
              <a:t>		Вовлеки меня – и я пойму.</a:t>
            </a:r>
          </a:p>
          <a:p>
            <a:pPr algn="r"/>
            <a:r>
              <a:rPr lang="ru-RU" sz="2400" i="1" dirty="0" smtClean="0">
                <a:solidFill>
                  <a:srgbClr val="FFFF00"/>
                </a:solidFill>
                <a:latin typeface="+mj-lt"/>
              </a:rPr>
              <a:t>Китайская пословица</a:t>
            </a:r>
            <a:endParaRPr lang="ru-RU" sz="24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34076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Культура безопасности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это постоянно воспроизводимая система ценностей, установок, убеждений и мотивов, разделяемых всеми членами сообщества независимо от возраста и социального статуса, которая создается на основе приобретаемых в течение всей жизни знаний, навыков, опыта, и формирует модели поведения и отношение к безопасности, определяет принимаемые решения в опасных ситуациях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oblogger.com/images/women-business-management-clipar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" y="0"/>
            <a:ext cx="66649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06099" y="650032"/>
            <a:ext cx="5732503" cy="22098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87337" y="-10051"/>
            <a:ext cx="5956662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anose="020B0502040204020203" pitchFamily="34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  <a:cs typeface="Segoe UI Light" panose="020B0502040204020203" pitchFamily="34" charset="0"/>
              </a:rPr>
              <a:t>Результаты опроса по выявлению критериев успешности обеспечения безопасности работников</a:t>
            </a:r>
            <a:endParaRPr lang="ru-RU" sz="1900" b="1" dirty="0" smtClean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anose="020B0502040204020203" pitchFamily="34" charset="0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anose="020B0502040204020203" pitchFamily="34" charset="0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anose="020B0502040204020203" pitchFamily="34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-10051"/>
            <a:ext cx="898820" cy="852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237071/0001-00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84071" y="291303"/>
            <a:ext cx="4411981" cy="17073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06193"/>
            <a:ext cx="4114800" cy="612711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Формирование выборки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60268770"/>
              </p:ext>
            </p:extLst>
          </p:nvPr>
        </p:nvGraphicFramePr>
        <p:xfrm>
          <a:off x="1750422" y="2299063"/>
          <a:ext cx="6185264" cy="416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99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11710</TotalTime>
  <Words>810</Words>
  <Application>Microsoft Office PowerPoint</Application>
  <PresentationFormat>Экран (4:3)</PresentationFormat>
  <Paragraphs>180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Культура безопасности: вызовы и решения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ZERO: Positive Examples of Practical Solutions in Russia</dc:title>
  <dc:creator>ГенДиректор</dc:creator>
  <cp:lastModifiedBy>kuznetcova</cp:lastModifiedBy>
  <cp:revision>263</cp:revision>
  <dcterms:created xsi:type="dcterms:W3CDTF">2017-01-23T11:57:24Z</dcterms:created>
  <dcterms:modified xsi:type="dcterms:W3CDTF">2018-05-16T10:11:34Z</dcterms:modified>
</cp:coreProperties>
</file>